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1"/>
  </p:sldMasterIdLst>
  <p:notesMasterIdLst>
    <p:notesMasterId r:id="rId49"/>
  </p:notesMasterIdLst>
  <p:handoutMasterIdLst>
    <p:handoutMasterId r:id="rId50"/>
  </p:handoutMasterIdLst>
  <p:sldIdLst>
    <p:sldId id="346" r:id="rId2"/>
    <p:sldId id="561" r:id="rId3"/>
    <p:sldId id="396" r:id="rId4"/>
    <p:sldId id="562" r:id="rId5"/>
    <p:sldId id="563" r:id="rId6"/>
    <p:sldId id="551" r:id="rId7"/>
    <p:sldId id="513" r:id="rId8"/>
    <p:sldId id="552" r:id="rId9"/>
    <p:sldId id="527" r:id="rId10"/>
    <p:sldId id="559" r:id="rId11"/>
    <p:sldId id="526" r:id="rId12"/>
    <p:sldId id="520" r:id="rId13"/>
    <p:sldId id="569" r:id="rId14"/>
    <p:sldId id="570" r:id="rId15"/>
    <p:sldId id="556" r:id="rId16"/>
    <p:sldId id="564" r:id="rId17"/>
    <p:sldId id="531" r:id="rId18"/>
    <p:sldId id="532" r:id="rId19"/>
    <p:sldId id="565" r:id="rId20"/>
    <p:sldId id="533" r:id="rId21"/>
    <p:sldId id="515" r:id="rId22"/>
    <p:sldId id="534" r:id="rId23"/>
    <p:sldId id="566" r:id="rId24"/>
    <p:sldId id="516" r:id="rId25"/>
    <p:sldId id="535" r:id="rId26"/>
    <p:sldId id="537" r:id="rId27"/>
    <p:sldId id="539" r:id="rId28"/>
    <p:sldId id="517" r:id="rId29"/>
    <p:sldId id="538" r:id="rId30"/>
    <p:sldId id="540" r:id="rId31"/>
    <p:sldId id="543" r:id="rId32"/>
    <p:sldId id="544" r:id="rId33"/>
    <p:sldId id="545" r:id="rId34"/>
    <p:sldId id="518" r:id="rId35"/>
    <p:sldId id="546" r:id="rId36"/>
    <p:sldId id="547" r:id="rId37"/>
    <p:sldId id="548" r:id="rId38"/>
    <p:sldId id="549" r:id="rId39"/>
    <p:sldId id="567" r:id="rId40"/>
    <p:sldId id="550" r:id="rId41"/>
    <p:sldId id="542" r:id="rId42"/>
    <p:sldId id="519" r:id="rId43"/>
    <p:sldId id="553" r:id="rId44"/>
    <p:sldId id="521" r:id="rId45"/>
    <p:sldId id="522" r:id="rId46"/>
    <p:sldId id="571" r:id="rId47"/>
    <p:sldId id="402" r:id="rId48"/>
  </p:sldIdLst>
  <p:sldSz cx="9144000" cy="6858000" type="screen4x3"/>
  <p:notesSz cx="7023100" cy="93091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969696"/>
    <a:srgbClr val="7E0000"/>
    <a:srgbClr val="B2B2B2"/>
    <a:srgbClr val="FFB7B7"/>
    <a:srgbClr val="0000FF"/>
    <a:srgbClr val="00FFFF"/>
    <a:srgbClr val="EFE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5513" autoAdjust="0"/>
  </p:normalViewPr>
  <p:slideViewPr>
    <p:cSldViewPr>
      <p:cViewPr>
        <p:scale>
          <a:sx n="90" d="100"/>
          <a:sy n="90" d="100"/>
        </p:scale>
        <p:origin x="-906" y="54"/>
      </p:cViewPr>
      <p:guideLst>
        <p:guide orient="horz" pos="4319"/>
        <p:guide pos="5759"/>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4" y="5"/>
            <a:ext cx="3042869"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4" tIns="47076" rIns="94144" bIns="47076" numCol="1" anchor="t" anchorCtr="0" compatLnSpc="1">
            <a:prstTxWarp prst="textNoShape">
              <a:avLst/>
            </a:prstTxWarp>
          </a:bodyPr>
          <a:lstStyle>
            <a:lvl1pPr algn="l" defTabSz="941256" eaLnBrk="1" hangingPunct="1">
              <a:defRPr sz="1200">
                <a:latin typeface="Times New Roman" pitchFamily="18" charset="0"/>
              </a:defRPr>
            </a:lvl1pPr>
          </a:lstStyle>
          <a:p>
            <a:pPr>
              <a:defRPr/>
            </a:pPr>
            <a:endParaRPr lang="en-US" dirty="0"/>
          </a:p>
        </p:txBody>
      </p:sp>
      <p:sp>
        <p:nvSpPr>
          <p:cNvPr id="40963" name="Rectangle 3"/>
          <p:cNvSpPr>
            <a:spLocks noGrp="1" noChangeArrowheads="1"/>
          </p:cNvSpPr>
          <p:nvPr>
            <p:ph type="dt" sz="quarter" idx="1"/>
          </p:nvPr>
        </p:nvSpPr>
        <p:spPr bwMode="auto">
          <a:xfrm>
            <a:off x="3980232" y="5"/>
            <a:ext cx="3042869"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4" tIns="47076" rIns="94144" bIns="47076" numCol="1" anchor="t" anchorCtr="0" compatLnSpc="1">
            <a:prstTxWarp prst="textNoShape">
              <a:avLst/>
            </a:prstTxWarp>
          </a:bodyPr>
          <a:lstStyle>
            <a:lvl1pPr algn="r" defTabSz="941256" eaLnBrk="1" hangingPunct="1">
              <a:defRPr sz="1200">
                <a:latin typeface="Times New Roman" pitchFamily="18" charset="0"/>
              </a:defRPr>
            </a:lvl1pPr>
          </a:lstStyle>
          <a:p>
            <a:pPr>
              <a:defRPr/>
            </a:pPr>
            <a:endParaRPr lang="en-US" dirty="0"/>
          </a:p>
        </p:txBody>
      </p:sp>
      <p:sp>
        <p:nvSpPr>
          <p:cNvPr id="40964" name="Rectangle 4"/>
          <p:cNvSpPr>
            <a:spLocks noGrp="1" noChangeArrowheads="1"/>
          </p:cNvSpPr>
          <p:nvPr>
            <p:ph type="ftr" sz="quarter" idx="2"/>
          </p:nvPr>
        </p:nvSpPr>
        <p:spPr bwMode="auto">
          <a:xfrm>
            <a:off x="4" y="8843172"/>
            <a:ext cx="3042869" cy="46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4" tIns="47076" rIns="94144" bIns="47076" numCol="1" anchor="b" anchorCtr="0" compatLnSpc="1">
            <a:prstTxWarp prst="textNoShape">
              <a:avLst/>
            </a:prstTxWarp>
          </a:bodyPr>
          <a:lstStyle>
            <a:lvl1pPr algn="l" defTabSz="941256" eaLnBrk="1" hangingPunct="1">
              <a:defRPr sz="1200">
                <a:latin typeface="Times New Roman" pitchFamily="18" charset="0"/>
              </a:defRPr>
            </a:lvl1pPr>
          </a:lstStyle>
          <a:p>
            <a:pPr>
              <a:defRPr/>
            </a:pPr>
            <a:endParaRPr lang="en-US" dirty="0"/>
          </a:p>
        </p:txBody>
      </p:sp>
      <p:sp>
        <p:nvSpPr>
          <p:cNvPr id="40965" name="Rectangle 5"/>
          <p:cNvSpPr>
            <a:spLocks noGrp="1" noChangeArrowheads="1"/>
          </p:cNvSpPr>
          <p:nvPr>
            <p:ph type="sldNum" sz="quarter" idx="3"/>
          </p:nvPr>
        </p:nvSpPr>
        <p:spPr bwMode="auto">
          <a:xfrm>
            <a:off x="3980232" y="8843172"/>
            <a:ext cx="3042869" cy="46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44" tIns="47076" rIns="94144" bIns="47076" numCol="1" anchor="b" anchorCtr="0" compatLnSpc="1">
            <a:prstTxWarp prst="textNoShape">
              <a:avLst/>
            </a:prstTxWarp>
          </a:bodyPr>
          <a:lstStyle>
            <a:lvl1pPr algn="r" defTabSz="941256" eaLnBrk="1" hangingPunct="1">
              <a:defRPr sz="1200">
                <a:latin typeface="Times New Roman" pitchFamily="18" charset="0"/>
              </a:defRPr>
            </a:lvl1pPr>
          </a:lstStyle>
          <a:p>
            <a:pPr>
              <a:defRPr/>
            </a:pPr>
            <a:fld id="{B76D313E-55B8-41EF-AB06-3CA738B8F5CC}" type="slidenum">
              <a:rPr lang="en-US"/>
              <a:pPr>
                <a:defRPr/>
              </a:pPr>
              <a:t>‹#›</a:t>
            </a:fld>
            <a:endParaRPr lang="en-US" dirty="0"/>
          </a:p>
        </p:txBody>
      </p:sp>
    </p:spTree>
    <p:extLst>
      <p:ext uri="{BB962C8B-B14F-4D97-AF65-F5344CB8AC3E}">
        <p14:creationId xmlns:p14="http://schemas.microsoft.com/office/powerpoint/2010/main" val="1222571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4" y="5"/>
            <a:ext cx="3042869"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05" tIns="46202" rIns="92405" bIns="46202" numCol="1" anchor="t" anchorCtr="0" compatLnSpc="1">
            <a:prstTxWarp prst="textNoShape">
              <a:avLst/>
            </a:prstTxWarp>
          </a:bodyPr>
          <a:lstStyle>
            <a:lvl1pPr algn="l" defTabSz="923885" eaLnBrk="1" hangingPunct="1">
              <a:defRPr sz="1200">
                <a:latin typeface="Times New Roman" pitchFamily="18" charset="0"/>
              </a:defRPr>
            </a:lvl1pPr>
          </a:lstStyle>
          <a:p>
            <a:pPr>
              <a:defRPr/>
            </a:pPr>
            <a:endParaRPr lang="en-US" dirty="0"/>
          </a:p>
        </p:txBody>
      </p:sp>
      <p:sp>
        <p:nvSpPr>
          <p:cNvPr id="75779" name="Rectangle 3"/>
          <p:cNvSpPr>
            <a:spLocks noGrp="1" noChangeArrowheads="1"/>
          </p:cNvSpPr>
          <p:nvPr>
            <p:ph type="dt" idx="1"/>
          </p:nvPr>
        </p:nvSpPr>
        <p:spPr bwMode="auto">
          <a:xfrm>
            <a:off x="3978654" y="5"/>
            <a:ext cx="3042868"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05" tIns="46202" rIns="92405" bIns="46202" numCol="1" anchor="t" anchorCtr="0" compatLnSpc="1">
            <a:prstTxWarp prst="textNoShape">
              <a:avLst/>
            </a:prstTxWarp>
          </a:bodyPr>
          <a:lstStyle>
            <a:lvl1pPr algn="r" defTabSz="923885" eaLnBrk="1" hangingPunct="1">
              <a:defRPr sz="1200">
                <a:latin typeface="Times New Roman" pitchFamily="18"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81" name="Rectangle 5"/>
          <p:cNvSpPr>
            <a:spLocks noGrp="1" noChangeArrowheads="1"/>
          </p:cNvSpPr>
          <p:nvPr>
            <p:ph type="body" sz="quarter" idx="3"/>
          </p:nvPr>
        </p:nvSpPr>
        <p:spPr bwMode="auto">
          <a:xfrm>
            <a:off x="701837" y="4422379"/>
            <a:ext cx="5619429" cy="4188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05" tIns="46202" rIns="92405" bIns="4620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4" y="8841596"/>
            <a:ext cx="3042869"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05" tIns="46202" rIns="92405" bIns="46202" numCol="1" anchor="b" anchorCtr="0" compatLnSpc="1">
            <a:prstTxWarp prst="textNoShape">
              <a:avLst/>
            </a:prstTxWarp>
          </a:bodyPr>
          <a:lstStyle>
            <a:lvl1pPr algn="l" defTabSz="923885" eaLnBrk="1" hangingPunct="1">
              <a:defRPr sz="1200">
                <a:latin typeface="Times New Roman" pitchFamily="18" charset="0"/>
              </a:defRPr>
            </a:lvl1pPr>
          </a:lstStyle>
          <a:p>
            <a:pPr>
              <a:defRPr/>
            </a:pPr>
            <a:endParaRPr lang="en-US" dirty="0"/>
          </a:p>
        </p:txBody>
      </p:sp>
      <p:sp>
        <p:nvSpPr>
          <p:cNvPr id="75783" name="Rectangle 7"/>
          <p:cNvSpPr>
            <a:spLocks noGrp="1" noChangeArrowheads="1"/>
          </p:cNvSpPr>
          <p:nvPr>
            <p:ph type="sldNum" sz="quarter" idx="5"/>
          </p:nvPr>
        </p:nvSpPr>
        <p:spPr bwMode="auto">
          <a:xfrm>
            <a:off x="3978654" y="8841596"/>
            <a:ext cx="3042868" cy="465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05" tIns="46202" rIns="92405" bIns="46202" numCol="1" anchor="b" anchorCtr="0" compatLnSpc="1">
            <a:prstTxWarp prst="textNoShape">
              <a:avLst/>
            </a:prstTxWarp>
          </a:bodyPr>
          <a:lstStyle>
            <a:lvl1pPr algn="r" defTabSz="923885" eaLnBrk="1" hangingPunct="1">
              <a:defRPr sz="1200">
                <a:latin typeface="Times New Roman" pitchFamily="18" charset="0"/>
              </a:defRPr>
            </a:lvl1pPr>
          </a:lstStyle>
          <a:p>
            <a:pPr>
              <a:defRPr/>
            </a:pPr>
            <a:fld id="{4E4C8C15-B1CD-4BA8-AA3D-5D27F3649C16}" type="slidenum">
              <a:rPr lang="en-US"/>
              <a:pPr>
                <a:defRPr/>
              </a:pPr>
              <a:t>‹#›</a:t>
            </a:fld>
            <a:endParaRPr lang="en-US" dirty="0"/>
          </a:p>
        </p:txBody>
      </p:sp>
    </p:spTree>
    <p:extLst>
      <p:ext uri="{BB962C8B-B14F-4D97-AF65-F5344CB8AC3E}">
        <p14:creationId xmlns:p14="http://schemas.microsoft.com/office/powerpoint/2010/main" val="1302436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23885">
              <a:defRPr>
                <a:solidFill>
                  <a:schemeClr val="tx1"/>
                </a:solidFill>
                <a:latin typeface="Tahoma" pitchFamily="34" charset="0"/>
              </a:defRPr>
            </a:lvl1pPr>
            <a:lvl2pPr marL="739108" indent="-284272" defTabSz="923885">
              <a:defRPr>
                <a:solidFill>
                  <a:schemeClr val="tx1"/>
                </a:solidFill>
                <a:latin typeface="Tahoma" pitchFamily="34" charset="0"/>
              </a:defRPr>
            </a:lvl2pPr>
            <a:lvl3pPr marL="1137092" indent="-227418" defTabSz="923885">
              <a:defRPr>
                <a:solidFill>
                  <a:schemeClr val="tx1"/>
                </a:solidFill>
                <a:latin typeface="Tahoma" pitchFamily="34" charset="0"/>
              </a:defRPr>
            </a:lvl3pPr>
            <a:lvl4pPr marL="1591925" indent="-227418" defTabSz="923885">
              <a:defRPr>
                <a:solidFill>
                  <a:schemeClr val="tx1"/>
                </a:solidFill>
                <a:latin typeface="Tahoma" pitchFamily="34" charset="0"/>
              </a:defRPr>
            </a:lvl4pPr>
            <a:lvl5pPr marL="2046760" indent="-227418" defTabSz="923885">
              <a:defRPr>
                <a:solidFill>
                  <a:schemeClr val="tx1"/>
                </a:solidFill>
                <a:latin typeface="Tahoma" pitchFamily="34" charset="0"/>
              </a:defRPr>
            </a:lvl5pPr>
            <a:lvl6pPr marL="2501598" indent="-227418" algn="ctr" defTabSz="923885" eaLnBrk="0" fontAlgn="base" hangingPunct="0">
              <a:spcBef>
                <a:spcPct val="0"/>
              </a:spcBef>
              <a:spcAft>
                <a:spcPct val="0"/>
              </a:spcAft>
              <a:defRPr>
                <a:solidFill>
                  <a:schemeClr val="tx1"/>
                </a:solidFill>
                <a:latin typeface="Tahoma" pitchFamily="34" charset="0"/>
              </a:defRPr>
            </a:lvl6pPr>
            <a:lvl7pPr marL="2956431" indent="-227418" algn="ctr" defTabSz="923885" eaLnBrk="0" fontAlgn="base" hangingPunct="0">
              <a:spcBef>
                <a:spcPct val="0"/>
              </a:spcBef>
              <a:spcAft>
                <a:spcPct val="0"/>
              </a:spcAft>
              <a:defRPr>
                <a:solidFill>
                  <a:schemeClr val="tx1"/>
                </a:solidFill>
                <a:latin typeface="Tahoma" pitchFamily="34" charset="0"/>
              </a:defRPr>
            </a:lvl7pPr>
            <a:lvl8pPr marL="3411268" indent="-227418" algn="ctr" defTabSz="923885" eaLnBrk="0" fontAlgn="base" hangingPunct="0">
              <a:spcBef>
                <a:spcPct val="0"/>
              </a:spcBef>
              <a:spcAft>
                <a:spcPct val="0"/>
              </a:spcAft>
              <a:defRPr>
                <a:solidFill>
                  <a:schemeClr val="tx1"/>
                </a:solidFill>
                <a:latin typeface="Tahoma" pitchFamily="34" charset="0"/>
              </a:defRPr>
            </a:lvl8pPr>
            <a:lvl9pPr marL="3866103" indent="-227418" algn="ctr" defTabSz="923885" eaLnBrk="0" fontAlgn="base" hangingPunct="0">
              <a:spcBef>
                <a:spcPct val="0"/>
              </a:spcBef>
              <a:spcAft>
                <a:spcPct val="0"/>
              </a:spcAft>
              <a:defRPr>
                <a:solidFill>
                  <a:schemeClr val="tx1"/>
                </a:solidFill>
                <a:latin typeface="Tahoma" pitchFamily="34" charset="0"/>
              </a:defRPr>
            </a:lvl9pPr>
          </a:lstStyle>
          <a:p>
            <a:fld id="{7EB01246-E23E-4B9A-AFBF-D87E9FF83B27}" type="slidenum">
              <a:rPr lang="en-US" altLang="en-US" smtClean="0">
                <a:latin typeface="Times New Roman" pitchFamily="18" charset="0"/>
              </a:rPr>
              <a:pPr/>
              <a:t>1</a:t>
            </a:fld>
            <a:endParaRPr lang="en-US" altLang="en-US" dirty="0"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23885">
              <a:defRPr>
                <a:solidFill>
                  <a:schemeClr val="tx1"/>
                </a:solidFill>
                <a:latin typeface="Tahoma" pitchFamily="34" charset="0"/>
              </a:defRPr>
            </a:lvl1pPr>
            <a:lvl2pPr marL="739108" indent="-284272" defTabSz="923885">
              <a:defRPr>
                <a:solidFill>
                  <a:schemeClr val="tx1"/>
                </a:solidFill>
                <a:latin typeface="Tahoma" pitchFamily="34" charset="0"/>
              </a:defRPr>
            </a:lvl2pPr>
            <a:lvl3pPr marL="1137092" indent="-227418" defTabSz="923885">
              <a:defRPr>
                <a:solidFill>
                  <a:schemeClr val="tx1"/>
                </a:solidFill>
                <a:latin typeface="Tahoma" pitchFamily="34" charset="0"/>
              </a:defRPr>
            </a:lvl3pPr>
            <a:lvl4pPr marL="1591925" indent="-227418" defTabSz="923885">
              <a:defRPr>
                <a:solidFill>
                  <a:schemeClr val="tx1"/>
                </a:solidFill>
                <a:latin typeface="Tahoma" pitchFamily="34" charset="0"/>
              </a:defRPr>
            </a:lvl4pPr>
            <a:lvl5pPr marL="2046760" indent="-227418" defTabSz="923885">
              <a:defRPr>
                <a:solidFill>
                  <a:schemeClr val="tx1"/>
                </a:solidFill>
                <a:latin typeface="Tahoma" pitchFamily="34" charset="0"/>
              </a:defRPr>
            </a:lvl5pPr>
            <a:lvl6pPr marL="2501598" indent="-227418" algn="ctr" defTabSz="923885" eaLnBrk="0" fontAlgn="base" hangingPunct="0">
              <a:spcBef>
                <a:spcPct val="0"/>
              </a:spcBef>
              <a:spcAft>
                <a:spcPct val="0"/>
              </a:spcAft>
              <a:defRPr>
                <a:solidFill>
                  <a:schemeClr val="tx1"/>
                </a:solidFill>
                <a:latin typeface="Tahoma" pitchFamily="34" charset="0"/>
              </a:defRPr>
            </a:lvl6pPr>
            <a:lvl7pPr marL="2956431" indent="-227418" algn="ctr" defTabSz="923885" eaLnBrk="0" fontAlgn="base" hangingPunct="0">
              <a:spcBef>
                <a:spcPct val="0"/>
              </a:spcBef>
              <a:spcAft>
                <a:spcPct val="0"/>
              </a:spcAft>
              <a:defRPr>
                <a:solidFill>
                  <a:schemeClr val="tx1"/>
                </a:solidFill>
                <a:latin typeface="Tahoma" pitchFamily="34" charset="0"/>
              </a:defRPr>
            </a:lvl7pPr>
            <a:lvl8pPr marL="3411268" indent="-227418" algn="ctr" defTabSz="923885" eaLnBrk="0" fontAlgn="base" hangingPunct="0">
              <a:spcBef>
                <a:spcPct val="0"/>
              </a:spcBef>
              <a:spcAft>
                <a:spcPct val="0"/>
              </a:spcAft>
              <a:defRPr>
                <a:solidFill>
                  <a:schemeClr val="tx1"/>
                </a:solidFill>
                <a:latin typeface="Tahoma" pitchFamily="34" charset="0"/>
              </a:defRPr>
            </a:lvl8pPr>
            <a:lvl9pPr marL="3866103" indent="-227418" algn="ctr" defTabSz="923885" eaLnBrk="0" fontAlgn="base" hangingPunct="0">
              <a:spcBef>
                <a:spcPct val="0"/>
              </a:spcBef>
              <a:spcAft>
                <a:spcPct val="0"/>
              </a:spcAft>
              <a:defRPr>
                <a:solidFill>
                  <a:schemeClr val="tx1"/>
                </a:solidFill>
                <a:latin typeface="Tahoma" pitchFamily="34" charset="0"/>
              </a:defRPr>
            </a:lvl9pPr>
          </a:lstStyle>
          <a:p>
            <a:fld id="{7156D30C-C7E8-440D-A315-A1BB5745EB8D}" type="slidenum">
              <a:rPr lang="en-US" altLang="en-US" smtClean="0">
                <a:latin typeface="Times New Roman" pitchFamily="18" charset="0"/>
              </a:rPr>
              <a:pPr/>
              <a:t>3</a:t>
            </a:fld>
            <a:endParaRPr lang="en-US" altLang="en-US" dirty="0" smtClean="0">
              <a:latin typeface="Times New Roman" pitchFamily="18" charset="0"/>
            </a:endParaRPr>
          </a:p>
        </p:txBody>
      </p:sp>
      <p:sp>
        <p:nvSpPr>
          <p:cNvPr id="25603" name="Rectangle 7"/>
          <p:cNvSpPr txBox="1">
            <a:spLocks noGrp="1" noChangeArrowheads="1"/>
          </p:cNvSpPr>
          <p:nvPr/>
        </p:nvSpPr>
        <p:spPr bwMode="auto">
          <a:xfrm>
            <a:off x="3978654" y="8841596"/>
            <a:ext cx="3042868"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5" tIns="46202" rIns="92405" bIns="46202" anchor="b"/>
          <a:lstStyle>
            <a:lvl1pPr defTabSz="928688">
              <a:defRPr>
                <a:solidFill>
                  <a:schemeClr val="tx1"/>
                </a:solidFill>
                <a:latin typeface="Tahoma" pitchFamily="34" charset="0"/>
              </a:defRPr>
            </a:lvl1pPr>
            <a:lvl2pPr marL="742950" indent="-285750" defTabSz="928688">
              <a:defRPr>
                <a:solidFill>
                  <a:schemeClr val="tx1"/>
                </a:solidFill>
                <a:latin typeface="Tahoma" pitchFamily="34" charset="0"/>
              </a:defRPr>
            </a:lvl2pPr>
            <a:lvl3pPr marL="1143000" indent="-228600" defTabSz="928688">
              <a:defRPr>
                <a:solidFill>
                  <a:schemeClr val="tx1"/>
                </a:solidFill>
                <a:latin typeface="Tahoma" pitchFamily="34" charset="0"/>
              </a:defRPr>
            </a:lvl3pPr>
            <a:lvl4pPr marL="1600200" indent="-228600" defTabSz="928688">
              <a:defRPr>
                <a:solidFill>
                  <a:schemeClr val="tx1"/>
                </a:solidFill>
                <a:latin typeface="Tahoma" pitchFamily="34" charset="0"/>
              </a:defRPr>
            </a:lvl4pPr>
            <a:lvl5pPr marL="2057400" indent="-228600" defTabSz="928688">
              <a:defRPr>
                <a:solidFill>
                  <a:schemeClr val="tx1"/>
                </a:solidFill>
                <a:latin typeface="Tahoma" pitchFamily="34" charset="0"/>
              </a:defRPr>
            </a:lvl5pPr>
            <a:lvl6pPr marL="2514600" indent="-228600" algn="ctr" defTabSz="928688" eaLnBrk="0" fontAlgn="base" hangingPunct="0">
              <a:spcBef>
                <a:spcPct val="0"/>
              </a:spcBef>
              <a:spcAft>
                <a:spcPct val="0"/>
              </a:spcAft>
              <a:defRPr>
                <a:solidFill>
                  <a:schemeClr val="tx1"/>
                </a:solidFill>
                <a:latin typeface="Tahoma" pitchFamily="34" charset="0"/>
              </a:defRPr>
            </a:lvl6pPr>
            <a:lvl7pPr marL="2971800" indent="-228600" algn="ctr" defTabSz="928688" eaLnBrk="0" fontAlgn="base" hangingPunct="0">
              <a:spcBef>
                <a:spcPct val="0"/>
              </a:spcBef>
              <a:spcAft>
                <a:spcPct val="0"/>
              </a:spcAft>
              <a:defRPr>
                <a:solidFill>
                  <a:schemeClr val="tx1"/>
                </a:solidFill>
                <a:latin typeface="Tahoma" pitchFamily="34" charset="0"/>
              </a:defRPr>
            </a:lvl7pPr>
            <a:lvl8pPr marL="3429000" indent="-228600" algn="ctr" defTabSz="928688" eaLnBrk="0" fontAlgn="base" hangingPunct="0">
              <a:spcBef>
                <a:spcPct val="0"/>
              </a:spcBef>
              <a:spcAft>
                <a:spcPct val="0"/>
              </a:spcAft>
              <a:defRPr>
                <a:solidFill>
                  <a:schemeClr val="tx1"/>
                </a:solidFill>
                <a:latin typeface="Tahoma" pitchFamily="34" charset="0"/>
              </a:defRPr>
            </a:lvl8pPr>
            <a:lvl9pPr marL="3886200" indent="-228600" algn="ctr" defTabSz="928688" eaLnBrk="0" fontAlgn="base" hangingPunct="0">
              <a:spcBef>
                <a:spcPct val="0"/>
              </a:spcBef>
              <a:spcAft>
                <a:spcPct val="0"/>
              </a:spcAft>
              <a:defRPr>
                <a:solidFill>
                  <a:schemeClr val="tx1"/>
                </a:solidFill>
                <a:latin typeface="Tahoma" pitchFamily="34" charset="0"/>
              </a:defRPr>
            </a:lvl9pPr>
          </a:lstStyle>
          <a:p>
            <a:pPr algn="r" eaLnBrk="1" hangingPunct="1"/>
            <a:fld id="{67011520-3BC2-4E68-9D8B-70BB242451D1}" type="slidenum">
              <a:rPr lang="en-US" altLang="en-US" sz="1200">
                <a:latin typeface="Times New Roman" pitchFamily="18" charset="0"/>
              </a:rPr>
              <a:pPr algn="r" eaLnBrk="1" hangingPunct="1"/>
              <a:t>3</a:t>
            </a:fld>
            <a:endParaRPr lang="en-US" altLang="en-US" sz="1200" dirty="0">
              <a:latin typeface="Times New Roman" pitchFamily="18" charset="0"/>
            </a:endParaRP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23885">
              <a:defRPr>
                <a:solidFill>
                  <a:schemeClr val="tx1"/>
                </a:solidFill>
                <a:latin typeface="Tahoma" pitchFamily="34" charset="0"/>
              </a:defRPr>
            </a:lvl1pPr>
            <a:lvl2pPr marL="739108" indent="-284272" defTabSz="923885">
              <a:defRPr>
                <a:solidFill>
                  <a:schemeClr val="tx1"/>
                </a:solidFill>
                <a:latin typeface="Tahoma" pitchFamily="34" charset="0"/>
              </a:defRPr>
            </a:lvl2pPr>
            <a:lvl3pPr marL="1137092" indent="-227418" defTabSz="923885">
              <a:defRPr>
                <a:solidFill>
                  <a:schemeClr val="tx1"/>
                </a:solidFill>
                <a:latin typeface="Tahoma" pitchFamily="34" charset="0"/>
              </a:defRPr>
            </a:lvl3pPr>
            <a:lvl4pPr marL="1591925" indent="-227418" defTabSz="923885">
              <a:defRPr>
                <a:solidFill>
                  <a:schemeClr val="tx1"/>
                </a:solidFill>
                <a:latin typeface="Tahoma" pitchFamily="34" charset="0"/>
              </a:defRPr>
            </a:lvl4pPr>
            <a:lvl5pPr marL="2046760" indent="-227418" defTabSz="923885">
              <a:defRPr>
                <a:solidFill>
                  <a:schemeClr val="tx1"/>
                </a:solidFill>
                <a:latin typeface="Tahoma" pitchFamily="34" charset="0"/>
              </a:defRPr>
            </a:lvl5pPr>
            <a:lvl6pPr marL="2501598" indent="-227418" algn="ctr" defTabSz="923885" eaLnBrk="0" fontAlgn="base" hangingPunct="0">
              <a:spcBef>
                <a:spcPct val="0"/>
              </a:spcBef>
              <a:spcAft>
                <a:spcPct val="0"/>
              </a:spcAft>
              <a:defRPr>
                <a:solidFill>
                  <a:schemeClr val="tx1"/>
                </a:solidFill>
                <a:latin typeface="Tahoma" pitchFamily="34" charset="0"/>
              </a:defRPr>
            </a:lvl6pPr>
            <a:lvl7pPr marL="2956431" indent="-227418" algn="ctr" defTabSz="923885" eaLnBrk="0" fontAlgn="base" hangingPunct="0">
              <a:spcBef>
                <a:spcPct val="0"/>
              </a:spcBef>
              <a:spcAft>
                <a:spcPct val="0"/>
              </a:spcAft>
              <a:defRPr>
                <a:solidFill>
                  <a:schemeClr val="tx1"/>
                </a:solidFill>
                <a:latin typeface="Tahoma" pitchFamily="34" charset="0"/>
              </a:defRPr>
            </a:lvl7pPr>
            <a:lvl8pPr marL="3411268" indent="-227418" algn="ctr" defTabSz="923885" eaLnBrk="0" fontAlgn="base" hangingPunct="0">
              <a:spcBef>
                <a:spcPct val="0"/>
              </a:spcBef>
              <a:spcAft>
                <a:spcPct val="0"/>
              </a:spcAft>
              <a:defRPr>
                <a:solidFill>
                  <a:schemeClr val="tx1"/>
                </a:solidFill>
                <a:latin typeface="Tahoma" pitchFamily="34" charset="0"/>
              </a:defRPr>
            </a:lvl8pPr>
            <a:lvl9pPr marL="3866103" indent="-227418" algn="ctr" defTabSz="923885" eaLnBrk="0" fontAlgn="base" hangingPunct="0">
              <a:spcBef>
                <a:spcPct val="0"/>
              </a:spcBef>
              <a:spcAft>
                <a:spcPct val="0"/>
              </a:spcAft>
              <a:defRPr>
                <a:solidFill>
                  <a:schemeClr val="tx1"/>
                </a:solidFill>
                <a:latin typeface="Tahoma" pitchFamily="34" charset="0"/>
              </a:defRPr>
            </a:lvl9pPr>
          </a:lstStyle>
          <a:p>
            <a:fld id="{7EB01246-E23E-4B9A-AFBF-D87E9FF83B27}" type="slidenum">
              <a:rPr lang="en-US" altLang="en-US" smtClean="0">
                <a:latin typeface="Times New Roman" pitchFamily="18" charset="0"/>
              </a:rPr>
              <a:pPr/>
              <a:t>47</a:t>
            </a:fld>
            <a:endParaRPr lang="en-US" altLang="en-US" dirty="0"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27" name="Slide Number Placeholder 26"/>
          <p:cNvSpPr>
            <a:spLocks noGrp="1"/>
          </p:cNvSpPr>
          <p:nvPr>
            <p:ph type="sldNum" sz="quarter" idx="12"/>
          </p:nvPr>
        </p:nvSpPr>
        <p:spPr/>
        <p:txBody>
          <a:bodyPr/>
          <a:lstStyle/>
          <a:p>
            <a:pPr>
              <a:defRPr/>
            </a:pPr>
            <a:fld id="{37ADE55E-4A85-4A5A-9B81-910A3B9F888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6" name="Slide Number Placeholder 5"/>
          <p:cNvSpPr>
            <a:spLocks noGrp="1"/>
          </p:cNvSpPr>
          <p:nvPr>
            <p:ph type="sldNum" sz="quarter" idx="12"/>
          </p:nvPr>
        </p:nvSpPr>
        <p:spPr/>
        <p:txBody>
          <a:bodyPr/>
          <a:lstStyle/>
          <a:p>
            <a:pPr>
              <a:defRPr/>
            </a:pPr>
            <a:fld id="{A25F7917-EE07-4DF8-B7FC-0248AD496928}"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6" name="Slide Number Placeholder 5"/>
          <p:cNvSpPr>
            <a:spLocks noGrp="1"/>
          </p:cNvSpPr>
          <p:nvPr>
            <p:ph type="sldNum" sz="quarter" idx="12"/>
          </p:nvPr>
        </p:nvSpPr>
        <p:spPr/>
        <p:txBody>
          <a:bodyPr/>
          <a:lstStyle/>
          <a:p>
            <a:pPr>
              <a:defRPr/>
            </a:pPr>
            <a:fld id="{2965BCFE-0575-40A1-9709-83820666E8A1}"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6" name="Slide Number Placeholder 5"/>
          <p:cNvSpPr>
            <a:spLocks noGrp="1"/>
          </p:cNvSpPr>
          <p:nvPr>
            <p:ph type="sldNum" sz="quarter" idx="12"/>
          </p:nvPr>
        </p:nvSpPr>
        <p:spPr/>
        <p:txBody>
          <a:bodyPr/>
          <a:lstStyle/>
          <a:p>
            <a:pPr>
              <a:defRPr/>
            </a:pPr>
            <a:fld id="{16854DFA-8007-4A73-B47A-59C39B4D2C7F}"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6" name="Slide Number Placeholder 5"/>
          <p:cNvSpPr>
            <a:spLocks noGrp="1"/>
          </p:cNvSpPr>
          <p:nvPr>
            <p:ph type="sldNum" sz="quarter" idx="12"/>
          </p:nvPr>
        </p:nvSpPr>
        <p:spPr/>
        <p:txBody>
          <a:bodyPr/>
          <a:lstStyle/>
          <a:p>
            <a:pPr>
              <a:defRPr/>
            </a:pPr>
            <a:fld id="{7EBEE96A-DD06-44D7-951E-46B4EB87B89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7" name="Slide Number Placeholder 6"/>
          <p:cNvSpPr>
            <a:spLocks noGrp="1"/>
          </p:cNvSpPr>
          <p:nvPr>
            <p:ph type="sldNum" sz="quarter" idx="12"/>
          </p:nvPr>
        </p:nvSpPr>
        <p:spPr/>
        <p:txBody>
          <a:bodyPr/>
          <a:lstStyle/>
          <a:p>
            <a:pPr>
              <a:defRPr/>
            </a:pPr>
            <a:fld id="{5661E999-5F32-4177-8B12-E55F0E4072DC}"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9" name="Slide Number Placeholder 8"/>
          <p:cNvSpPr>
            <a:spLocks noGrp="1"/>
          </p:cNvSpPr>
          <p:nvPr>
            <p:ph type="sldNum" sz="quarter" idx="12"/>
          </p:nvPr>
        </p:nvSpPr>
        <p:spPr/>
        <p:txBody>
          <a:bodyPr/>
          <a:lstStyle/>
          <a:p>
            <a:pPr>
              <a:defRPr/>
            </a:pPr>
            <a:fld id="{C71C17C6-A8A9-4FE2-92B7-22342097B3DB}"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9D9837F8-412F-4FD7-AEC2-952FB0307B69}"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F0BCE2CD-0E99-4002-9A9E-F919A4205F4D}"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7" name="Slide Number Placeholder 6"/>
          <p:cNvSpPr>
            <a:spLocks noGrp="1"/>
          </p:cNvSpPr>
          <p:nvPr>
            <p:ph type="sldNum" sz="quarter" idx="12"/>
          </p:nvPr>
        </p:nvSpPr>
        <p:spPr/>
        <p:txBody>
          <a:bodyPr/>
          <a:lstStyle/>
          <a:p>
            <a:pPr>
              <a:defRPr/>
            </a:pPr>
            <a:fld id="{01122AD9-53B6-4998-9AC0-DB90731B99DF}" type="slidenum">
              <a:rPr lang="en-US" smtClean="0"/>
              <a:pPr>
                <a:defRPr/>
              </a:pPr>
              <a:t>‹#›</a:t>
            </a:fld>
            <a:endParaRPr lang="en-US" dirty="0"/>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D98D5EF-E73D-4C26-9E47-AF8CDFC6956E}"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dirty="0" smtClean="0"/>
              <a:t>2015 - Insurance Coverage &amp; Bad Faith Seminar </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8C45E3A-1FB5-4D8F-8EAE-ADA040B4BDB4}"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spd="slow">
    <p:fade/>
  </p:transition>
  <p:timing>
    <p:tnLst>
      <p:par>
        <p:cTn id="1" dur="indefinite" restart="never" nodeType="tmRoot"/>
      </p:par>
    </p:tnLst>
  </p:timing>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5" name="Rectangle 3"/>
          <p:cNvSpPr>
            <a:spLocks noGrp="1" noChangeArrowheads="1"/>
          </p:cNvSpPr>
          <p:nvPr>
            <p:ph type="ctrTitle"/>
          </p:nvPr>
        </p:nvSpPr>
        <p:spPr>
          <a:xfrm>
            <a:off x="-5316" y="685800"/>
            <a:ext cx="9144000" cy="1676400"/>
          </a:xfrm>
          <a:effectLst>
            <a:outerShdw dist="35921" dir="2700000" algn="ctr" rotWithShape="0">
              <a:schemeClr val="bg1"/>
            </a:outerShdw>
          </a:effectLst>
        </p:spPr>
        <p:txBody>
          <a:bodyPr>
            <a:normAutofit/>
          </a:bodyPr>
          <a:lstStyle/>
          <a:p>
            <a:pPr algn="ctr" eaLnBrk="1" hangingPunct="1">
              <a:defRPr/>
            </a:pPr>
            <a:r>
              <a:rPr lang="en-US" sz="3600" b="1" i="1" dirty="0" smtClean="0">
                <a:solidFill>
                  <a:srgbClr val="FFFF00"/>
                </a:solidFill>
                <a:effectLst>
                  <a:outerShdw blurRad="38100" dist="38100" dir="2700000" algn="tl">
                    <a:srgbClr val="000000"/>
                  </a:outerShdw>
                </a:effectLst>
                <a:latin typeface="Garamond" pitchFamily="18" charset="0"/>
              </a:rPr>
              <a:t>EFFECTIVE EUOS – </a:t>
            </a:r>
            <a:r>
              <a:rPr lang="en-US" sz="3600" i="1" dirty="0" smtClean="0">
                <a:solidFill>
                  <a:srgbClr val="FFFF00"/>
                </a:solidFill>
                <a:effectLst>
                  <a:outerShdw blurRad="38100" dist="38100" dir="2700000" algn="tl">
                    <a:srgbClr val="000000"/>
                  </a:outerShdw>
                </a:effectLst>
                <a:latin typeface="Garamond" pitchFamily="18" charset="0"/>
              </a:rPr>
              <a:t>WHY  /  WHAT / WHO / HOW</a:t>
            </a:r>
            <a:endParaRPr lang="en-US" sz="3600" b="1" i="1" dirty="0" smtClean="0">
              <a:solidFill>
                <a:srgbClr val="FFFF00"/>
              </a:solidFill>
              <a:effectLst>
                <a:outerShdw blurRad="38100" dist="38100" dir="2700000" algn="tl">
                  <a:srgbClr val="000000"/>
                </a:outerShdw>
              </a:effectLst>
              <a:latin typeface="Garamond" pitchFamily="18" charset="0"/>
            </a:endParaRPr>
          </a:p>
        </p:txBody>
      </p:sp>
      <p:sp>
        <p:nvSpPr>
          <p:cNvPr id="13315" name="Rectangle 4"/>
          <p:cNvSpPr>
            <a:spLocks noChangeArrowheads="1"/>
          </p:cNvSpPr>
          <p:nvPr/>
        </p:nvSpPr>
        <p:spPr bwMode="auto">
          <a:xfrm>
            <a:off x="8077200" y="1066800"/>
            <a:ext cx="2057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endParaRPr lang="en-US" altLang="en-US" dirty="0"/>
          </a:p>
        </p:txBody>
      </p:sp>
      <p:sp>
        <p:nvSpPr>
          <p:cNvPr id="218117" name="Rectangle 5"/>
          <p:cNvSpPr>
            <a:spLocks noChangeArrowheads="1"/>
          </p:cNvSpPr>
          <p:nvPr/>
        </p:nvSpPr>
        <p:spPr bwMode="auto">
          <a:xfrm>
            <a:off x="-38100" y="2819400"/>
            <a:ext cx="9144000" cy="685800"/>
          </a:xfrm>
          <a:prstGeom prst="rect">
            <a:avLst/>
          </a:prstGeom>
          <a:noFill/>
          <a:ln>
            <a:noFill/>
          </a:ln>
          <a:effectLst>
            <a:outerShdw dist="5388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spcBef>
                <a:spcPct val="20000"/>
              </a:spcBef>
              <a:defRPr/>
            </a:pPr>
            <a:r>
              <a:rPr lang="en-US" sz="2800" b="1" dirty="0" smtClean="0">
                <a:solidFill>
                  <a:srgbClr val="FFFF00"/>
                </a:solidFill>
                <a:effectLst>
                  <a:outerShdw blurRad="38100" dist="38100" dir="2700000" algn="tl">
                    <a:srgbClr val="000000"/>
                  </a:outerShdw>
                </a:effectLst>
                <a:latin typeface="Garamond" pitchFamily="18" charset="0"/>
              </a:rPr>
              <a:t>2015 Primerus Defense Institute Insurance Coverage &amp; Bad Faith Seminar – October 23, 2015</a:t>
            </a:r>
            <a:endParaRPr lang="en-US" sz="2800" dirty="0">
              <a:solidFill>
                <a:srgbClr val="EFE0C2"/>
              </a:solidFill>
              <a:effectLst>
                <a:outerShdw blurRad="38100" dist="38100" dir="2700000" algn="tl">
                  <a:srgbClr val="000000"/>
                </a:outerShdw>
              </a:effectLst>
              <a:latin typeface="Lucida Sans Unicode" pitchFamily="34" charset="0"/>
            </a:endParaRPr>
          </a:p>
        </p:txBody>
      </p:sp>
      <p:sp>
        <p:nvSpPr>
          <p:cNvPr id="13317" name="Text Box 10"/>
          <p:cNvSpPr txBox="1">
            <a:spLocks noChangeArrowheads="1"/>
          </p:cNvSpPr>
          <p:nvPr/>
        </p:nvSpPr>
        <p:spPr bwMode="auto">
          <a:xfrm>
            <a:off x="5105400" y="396240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l">
              <a:spcBef>
                <a:spcPct val="50000"/>
              </a:spcBef>
            </a:pPr>
            <a:endParaRPr lang="en-US" altLang="en-US" dirty="0"/>
          </a:p>
        </p:txBody>
      </p:sp>
      <p:sp>
        <p:nvSpPr>
          <p:cNvPr id="13318" name="Text Box 12"/>
          <p:cNvSpPr txBox="1">
            <a:spLocks noChangeArrowheads="1"/>
          </p:cNvSpPr>
          <p:nvPr/>
        </p:nvSpPr>
        <p:spPr bwMode="auto">
          <a:xfrm>
            <a:off x="3886200" y="3810000"/>
            <a:ext cx="5448301"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l">
              <a:spcBef>
                <a:spcPct val="50000"/>
              </a:spcBef>
            </a:pPr>
            <a:endParaRPr lang="en-US" altLang="en-US" dirty="0">
              <a:latin typeface="Garamond" pitchFamily="18" charset="0"/>
            </a:endParaRPr>
          </a:p>
          <a:p>
            <a:pPr algn="l">
              <a:spcBef>
                <a:spcPts val="0"/>
              </a:spcBef>
            </a:pPr>
            <a:r>
              <a:rPr lang="en-US" altLang="en-US" b="1" dirty="0" smtClean="0">
                <a:solidFill>
                  <a:schemeClr val="bg1"/>
                </a:solidFill>
                <a:latin typeface="Garamond" pitchFamily="18" charset="0"/>
              </a:rPr>
              <a:t>Edward J. Murphy</a:t>
            </a:r>
          </a:p>
          <a:p>
            <a:pPr algn="l">
              <a:spcBef>
                <a:spcPts val="0"/>
              </a:spcBef>
            </a:pPr>
            <a:r>
              <a:rPr lang="en-US" altLang="en-US" b="1" dirty="0" smtClean="0">
                <a:solidFill>
                  <a:schemeClr val="bg1"/>
                </a:solidFill>
                <a:latin typeface="Garamond" pitchFamily="18" charset="0"/>
              </a:rPr>
              <a:t>Lipe Lyons Murphy Nahrstadt &amp; Pontikis Ltd.</a:t>
            </a:r>
          </a:p>
          <a:p>
            <a:pPr algn="l">
              <a:spcBef>
                <a:spcPts val="0"/>
              </a:spcBef>
            </a:pPr>
            <a:r>
              <a:rPr lang="en-US" altLang="en-US" b="1" dirty="0" smtClean="0">
                <a:solidFill>
                  <a:schemeClr val="bg1"/>
                </a:solidFill>
                <a:latin typeface="Garamond" pitchFamily="18" charset="0"/>
              </a:rPr>
              <a:t>230 West Monroe Street</a:t>
            </a:r>
          </a:p>
          <a:p>
            <a:pPr algn="l">
              <a:spcBef>
                <a:spcPts val="0"/>
              </a:spcBef>
            </a:pPr>
            <a:r>
              <a:rPr lang="en-US" altLang="en-US" b="1" dirty="0" smtClean="0">
                <a:solidFill>
                  <a:schemeClr val="bg1"/>
                </a:solidFill>
                <a:latin typeface="Garamond" pitchFamily="18" charset="0"/>
              </a:rPr>
              <a:t>Suite 2260</a:t>
            </a:r>
          </a:p>
          <a:p>
            <a:pPr algn="l">
              <a:spcBef>
                <a:spcPts val="0"/>
              </a:spcBef>
            </a:pPr>
            <a:r>
              <a:rPr lang="en-US" altLang="en-US" b="1" dirty="0" smtClean="0">
                <a:solidFill>
                  <a:schemeClr val="bg1"/>
                </a:solidFill>
                <a:latin typeface="Garamond" pitchFamily="18" charset="0"/>
              </a:rPr>
              <a:t>Chicago, IL 60606</a:t>
            </a:r>
          </a:p>
          <a:p>
            <a:pPr algn="l">
              <a:spcBef>
                <a:spcPts val="0"/>
              </a:spcBef>
            </a:pPr>
            <a:r>
              <a:rPr lang="en-US" altLang="en-US" b="1" dirty="0" smtClean="0">
                <a:solidFill>
                  <a:schemeClr val="bg1"/>
                </a:solidFill>
                <a:latin typeface="Garamond" pitchFamily="18" charset="0"/>
              </a:rPr>
              <a:t>312-448-6234</a:t>
            </a:r>
          </a:p>
          <a:p>
            <a:pPr algn="l">
              <a:spcBef>
                <a:spcPts val="0"/>
              </a:spcBef>
            </a:pPr>
            <a:r>
              <a:rPr lang="en-US" altLang="en-US" b="1" dirty="0" smtClean="0">
                <a:solidFill>
                  <a:schemeClr val="bg1"/>
                </a:solidFill>
                <a:latin typeface="Garamond" pitchFamily="18" charset="0"/>
              </a:rPr>
              <a:t>ejm@lipelyons.com</a:t>
            </a:r>
          </a:p>
          <a:p>
            <a:pPr algn="l">
              <a:spcBef>
                <a:spcPts val="0"/>
              </a:spcBef>
            </a:pPr>
            <a:r>
              <a:rPr lang="en-US" altLang="en-US" b="1" dirty="0" smtClean="0">
                <a:solidFill>
                  <a:schemeClr val="bg1"/>
                </a:solidFill>
                <a:latin typeface="Garamond" pitchFamily="18" charset="0"/>
              </a:rPr>
              <a:t>www.lipelyons.com</a:t>
            </a:r>
            <a:endParaRPr lang="en-US" altLang="en-US" b="1" dirty="0">
              <a:solidFill>
                <a:schemeClr val="bg1"/>
              </a:solidFill>
              <a:latin typeface="Garamond" pitchFamily="18" charset="0"/>
            </a:endParaRPr>
          </a:p>
          <a:p>
            <a:pPr algn="l">
              <a:spcBef>
                <a:spcPct val="50000"/>
              </a:spcBef>
            </a:pPr>
            <a:endParaRPr lang="en-US" altLang="en-US" dirty="0">
              <a:latin typeface="Garamond" pitchFamily="18" charset="0"/>
            </a:endParaRPr>
          </a:p>
          <a:p>
            <a:pPr algn="l"/>
            <a:endParaRPr lang="en-US" altLang="en-US" b="1" dirty="0">
              <a:solidFill>
                <a:srgbClr val="000000"/>
              </a:solidFill>
              <a:latin typeface="Garamond" pitchFamily="18" charset="0"/>
            </a:endParaRPr>
          </a:p>
          <a:p>
            <a:pPr algn="l"/>
            <a:r>
              <a:rPr lang="en-US" altLang="en-US" b="1" dirty="0">
                <a:solidFill>
                  <a:srgbClr val="000000"/>
                </a:solidFill>
                <a:latin typeface="Garamond" pitchFamily="18" charset="0"/>
              </a:rPr>
              <a:t>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4108542"/>
            <a:ext cx="2342891" cy="230728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8115"/>
                                        </p:tgtEl>
                                        <p:attrNameLst>
                                          <p:attrName>style.visibility</p:attrName>
                                        </p:attrNameLst>
                                      </p:cBhvr>
                                      <p:to>
                                        <p:strVal val="visible"/>
                                      </p:to>
                                    </p:set>
                                    <p:animEffect transition="in" filter="fade">
                                      <p:cBhvr>
                                        <p:cTn id="7" dur="1000"/>
                                        <p:tgtEl>
                                          <p:spTgt spid="218115"/>
                                        </p:tgtEl>
                                      </p:cBhvr>
                                    </p:animEffect>
                                    <p:anim calcmode="lin" valueType="num">
                                      <p:cBhvr>
                                        <p:cTn id="8" dur="1000" fill="hold"/>
                                        <p:tgtEl>
                                          <p:spTgt spid="218115"/>
                                        </p:tgtEl>
                                        <p:attrNameLst>
                                          <p:attrName>ppt_x</p:attrName>
                                        </p:attrNameLst>
                                      </p:cBhvr>
                                      <p:tavLst>
                                        <p:tav tm="0">
                                          <p:val>
                                            <p:strVal val="#ppt_x"/>
                                          </p:val>
                                        </p:tav>
                                        <p:tav tm="100000">
                                          <p:val>
                                            <p:strVal val="#ppt_x"/>
                                          </p:val>
                                        </p:tav>
                                      </p:tavLst>
                                    </p:anim>
                                    <p:anim calcmode="lin" valueType="num">
                                      <p:cBhvr>
                                        <p:cTn id="9" dur="1000" fill="hold"/>
                                        <p:tgtEl>
                                          <p:spTgt spid="218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Autofit/>
          </a:bodyPr>
          <a:lstStyle/>
          <a:p>
            <a:pPr algn="ctr"/>
            <a:r>
              <a:rPr lang="en-US" sz="3800" b="1" dirty="0" smtClean="0">
                <a:solidFill>
                  <a:srgbClr val="0070C0"/>
                </a:solidFill>
                <a:latin typeface="+mn-lt"/>
              </a:rPr>
              <a:t>KRIGSMAN V. PROGRESSIVE NORTHERN INSURANCE CO.</a:t>
            </a:r>
            <a:endParaRPr lang="en-US" sz="3800" b="1" dirty="0">
              <a:solidFill>
                <a:srgbClr val="0070C0"/>
              </a:solidFill>
              <a:latin typeface="+mn-lt"/>
            </a:endParaRPr>
          </a:p>
        </p:txBody>
      </p:sp>
      <p:sp>
        <p:nvSpPr>
          <p:cNvPr id="3" name="Content Placeholder 2"/>
          <p:cNvSpPr>
            <a:spLocks noGrp="1"/>
          </p:cNvSpPr>
          <p:nvPr>
            <p:ph idx="1"/>
          </p:nvPr>
        </p:nvSpPr>
        <p:spPr>
          <a:xfrm>
            <a:off x="457200" y="2971800"/>
            <a:ext cx="8229600" cy="3550920"/>
          </a:xfrm>
        </p:spPr>
        <p:txBody>
          <a:bodyPr/>
          <a:lstStyle/>
          <a:p>
            <a:r>
              <a:rPr lang="en-US" sz="2400" dirty="0"/>
              <a:t>Courts that construe submission to an EUO as a </a:t>
            </a:r>
            <a:r>
              <a:rPr lang="en-US" sz="2400" b="1" dirty="0"/>
              <a:t>condition precedent </a:t>
            </a:r>
            <a:r>
              <a:rPr lang="en-US" sz="2400" dirty="0"/>
              <a:t>do not require the insurer to prove that it suffered actual prejudice from the insured’s unexcused refusal to submit to an examination</a:t>
            </a:r>
            <a:r>
              <a:rPr lang="en-US" sz="2400" dirty="0" smtClean="0"/>
              <a:t>.</a:t>
            </a:r>
          </a:p>
          <a:p>
            <a:r>
              <a:rPr lang="en-US" sz="2400" dirty="0"/>
              <a:t>Insurer not required to prove prejudice</a:t>
            </a:r>
          </a:p>
          <a:p>
            <a:endParaRPr lang="en-US" sz="2400" dirty="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10</a:t>
            </a:fld>
            <a:endParaRPr lang="en-US" dirty="0"/>
          </a:p>
        </p:txBody>
      </p:sp>
    </p:spTree>
    <p:extLst>
      <p:ext uri="{BB962C8B-B14F-4D97-AF65-F5344CB8AC3E}">
        <p14:creationId xmlns:p14="http://schemas.microsoft.com/office/powerpoint/2010/main" val="18391958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latin typeface="+mn-lt"/>
              </a:rPr>
              <a:t>WHO/ HOW ?</a:t>
            </a:r>
            <a:endParaRPr lang="en-US" b="1" dirty="0">
              <a:solidFill>
                <a:srgbClr val="0070C0"/>
              </a:solidFill>
              <a:latin typeface="+mn-lt"/>
            </a:endParaRPr>
          </a:p>
        </p:txBody>
      </p:sp>
      <p:sp>
        <p:nvSpPr>
          <p:cNvPr id="3" name="Content Placeholder 2"/>
          <p:cNvSpPr>
            <a:spLocks noGrp="1"/>
          </p:cNvSpPr>
          <p:nvPr>
            <p:ph idx="1"/>
          </p:nvPr>
        </p:nvSpPr>
        <p:spPr/>
        <p:txBody>
          <a:bodyPr>
            <a:normAutofit/>
          </a:bodyPr>
          <a:lstStyle/>
          <a:p>
            <a:r>
              <a:rPr lang="en-US" b="1" dirty="0"/>
              <a:t>A</a:t>
            </a:r>
            <a:r>
              <a:rPr lang="en-US" b="1" dirty="0" smtClean="0"/>
              <a:t>ny</a:t>
            </a:r>
            <a:r>
              <a:rPr lang="en-US" dirty="0" smtClean="0"/>
              <a:t> insured</a:t>
            </a:r>
          </a:p>
          <a:p>
            <a:r>
              <a:rPr lang="en-US" b="1" dirty="0" smtClean="0"/>
              <a:t>Named </a:t>
            </a:r>
            <a:r>
              <a:rPr lang="en-US" dirty="0" smtClean="0"/>
              <a:t>Insured</a:t>
            </a:r>
          </a:p>
          <a:p>
            <a:r>
              <a:rPr lang="en-US" dirty="0" smtClean="0"/>
              <a:t>Any </a:t>
            </a:r>
            <a:r>
              <a:rPr lang="en-US" b="1" dirty="0" smtClean="0"/>
              <a:t>person seeking payment </a:t>
            </a:r>
            <a:r>
              <a:rPr lang="en-US" dirty="0" smtClean="0"/>
              <a:t>under the policy</a:t>
            </a:r>
          </a:p>
          <a:p>
            <a:r>
              <a:rPr lang="en-US" dirty="0" smtClean="0"/>
              <a:t>Separately or in presence of others seeking payment?</a:t>
            </a:r>
          </a:p>
          <a:p>
            <a:r>
              <a:rPr lang="en-US" dirty="0" smtClean="0"/>
              <a:t>Represented by counsel?</a:t>
            </a:r>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11</a:t>
            </a:fld>
            <a:endParaRPr lang="en-US" dirty="0"/>
          </a:p>
        </p:txBody>
      </p:sp>
    </p:spTree>
    <p:extLst>
      <p:ext uri="{BB962C8B-B14F-4D97-AF65-F5344CB8AC3E}">
        <p14:creationId xmlns:p14="http://schemas.microsoft.com/office/powerpoint/2010/main" val="10083631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Autofit/>
          </a:bodyPr>
          <a:lstStyle/>
          <a:p>
            <a:pPr algn="ctr"/>
            <a:r>
              <a:rPr lang="en-US" sz="3400" b="1" dirty="0" smtClean="0">
                <a:solidFill>
                  <a:srgbClr val="0070C0"/>
                </a:solidFill>
                <a:latin typeface="+mn-lt"/>
              </a:rPr>
              <a:t>STATE FARM FIRE &amp; CASUALTY INS. CO. v. MICELE</a:t>
            </a:r>
            <a:br>
              <a:rPr lang="en-US" sz="3400" b="1" dirty="0" smtClean="0">
                <a:solidFill>
                  <a:srgbClr val="0070C0"/>
                </a:solidFill>
                <a:latin typeface="+mn-lt"/>
              </a:rPr>
            </a:br>
            <a:r>
              <a:rPr lang="en-US" sz="3400" b="1" dirty="0" smtClean="0">
                <a:solidFill>
                  <a:srgbClr val="0070C0"/>
                </a:solidFill>
                <a:latin typeface="+mn-lt"/>
              </a:rPr>
              <a:t>164 Ill. App.3d 874 (1</a:t>
            </a:r>
            <a:r>
              <a:rPr lang="en-US" sz="3400" b="1" baseline="30000" dirty="0" smtClean="0">
                <a:solidFill>
                  <a:srgbClr val="0070C0"/>
                </a:solidFill>
                <a:latin typeface="+mn-lt"/>
              </a:rPr>
              <a:t>st</a:t>
            </a:r>
            <a:r>
              <a:rPr lang="en-US" sz="3400" b="1" dirty="0" smtClean="0">
                <a:solidFill>
                  <a:srgbClr val="0070C0"/>
                </a:solidFill>
                <a:latin typeface="+mn-lt"/>
              </a:rPr>
              <a:t> Dist. 1987)</a:t>
            </a:r>
            <a:endParaRPr lang="en-US" sz="3400" b="1" dirty="0">
              <a:solidFill>
                <a:srgbClr val="0070C0"/>
              </a:solidFill>
              <a:latin typeface="+mn-lt"/>
            </a:endParaRPr>
          </a:p>
        </p:txBody>
      </p:sp>
      <p:sp>
        <p:nvSpPr>
          <p:cNvPr id="6" name="Content Placeholder 5"/>
          <p:cNvSpPr>
            <a:spLocks noGrp="1"/>
          </p:cNvSpPr>
          <p:nvPr>
            <p:ph idx="1"/>
          </p:nvPr>
        </p:nvSpPr>
        <p:spPr>
          <a:xfrm>
            <a:off x="457200" y="2590800"/>
            <a:ext cx="8229600" cy="4084320"/>
          </a:xfrm>
        </p:spPr>
        <p:txBody>
          <a:bodyPr/>
          <a:lstStyle/>
          <a:p>
            <a:r>
              <a:rPr lang="en-US" dirty="0" smtClean="0"/>
              <a:t>Throughout this policy “you” and “</a:t>
            </a:r>
            <a:r>
              <a:rPr lang="en-US" b="1" dirty="0" smtClean="0"/>
              <a:t>your</a:t>
            </a:r>
            <a:r>
              <a:rPr lang="en-US" dirty="0" smtClean="0"/>
              <a:t>” refer to the “</a:t>
            </a:r>
            <a:r>
              <a:rPr lang="en-US" b="1" dirty="0" smtClean="0"/>
              <a:t>named insured” </a:t>
            </a:r>
            <a:r>
              <a:rPr lang="en-US" dirty="0" smtClean="0"/>
              <a:t>shown in the Declarations and the spouse if a resident of the same household</a:t>
            </a:r>
          </a:p>
          <a:p>
            <a:r>
              <a:rPr lang="en-US" dirty="0" smtClean="0"/>
              <a:t>“insured” means you and the following residents of your household: (a) your relatives </a:t>
            </a:r>
          </a:p>
          <a:p>
            <a:r>
              <a:rPr lang="en-US" b="1" dirty="0" smtClean="0"/>
              <a:t>Your </a:t>
            </a:r>
            <a:r>
              <a:rPr lang="en-US" dirty="0" smtClean="0"/>
              <a:t>duties after loss … submit to </a:t>
            </a:r>
            <a:r>
              <a:rPr lang="en-US" b="1" dirty="0" smtClean="0"/>
              <a:t>examinations under </a:t>
            </a:r>
            <a:r>
              <a:rPr lang="en-US" dirty="0" smtClean="0"/>
              <a:t>oath and subscribe same</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12</a:t>
            </a:fld>
            <a:endParaRPr lang="en-US" dirty="0"/>
          </a:p>
        </p:txBody>
      </p:sp>
    </p:spTree>
    <p:extLst>
      <p:ext uri="{BB962C8B-B14F-4D97-AF65-F5344CB8AC3E}">
        <p14:creationId xmlns:p14="http://schemas.microsoft.com/office/powerpoint/2010/main" val="28547880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latin typeface="+mn-lt"/>
              </a:rPr>
              <a:t>SHELTER INS. CO. v. SPENCE</a:t>
            </a:r>
            <a:br>
              <a:rPr lang="en-US" sz="3200" b="1" dirty="0">
                <a:solidFill>
                  <a:srgbClr val="0070C0"/>
                </a:solidFill>
                <a:latin typeface="+mn-lt"/>
              </a:rPr>
            </a:br>
            <a:r>
              <a:rPr lang="en-US" sz="3200" b="1" dirty="0">
                <a:solidFill>
                  <a:srgbClr val="0070C0"/>
                </a:solidFill>
                <a:latin typeface="+mn-lt"/>
              </a:rPr>
              <a:t>656 S.W.2d 36 (Tenn. App. 1983</a:t>
            </a:r>
            <a:r>
              <a:rPr lang="en-US" sz="3200" b="1" dirty="0"/>
              <a:t>)</a:t>
            </a:r>
          </a:p>
        </p:txBody>
      </p:sp>
      <p:sp>
        <p:nvSpPr>
          <p:cNvPr id="3" name="Content Placeholder 2"/>
          <p:cNvSpPr>
            <a:spLocks noGrp="1"/>
          </p:cNvSpPr>
          <p:nvPr>
            <p:ph idx="1"/>
          </p:nvPr>
        </p:nvSpPr>
        <p:spPr/>
        <p:txBody>
          <a:bodyPr>
            <a:normAutofit fontScale="92500" lnSpcReduction="10000"/>
          </a:bodyPr>
          <a:lstStyle/>
          <a:p>
            <a:r>
              <a:rPr lang="en-US" dirty="0" smtClean="0"/>
              <a:t>Residential fire claim</a:t>
            </a:r>
          </a:p>
          <a:p>
            <a:r>
              <a:rPr lang="en-US" dirty="0" smtClean="0"/>
              <a:t>“The insured, as often as may be reasonably required, shall … submit to examinations under oath…”</a:t>
            </a:r>
          </a:p>
          <a:p>
            <a:r>
              <a:rPr lang="en-US" dirty="0" smtClean="0"/>
              <a:t>Insureds, husband and wife at time of fire but divorced thereafter,  refused to give EUO’s separately but insisted their sworn statements be given in presence of each other.</a:t>
            </a:r>
          </a:p>
          <a:p>
            <a:r>
              <a:rPr lang="en-US" dirty="0" smtClean="0"/>
              <a:t>Court held for insurer- “more accurate factual statements could likely be taken in any set of circumstances where multiple parties are involved, if such statements were taken separately.”</a:t>
            </a:r>
          </a:p>
          <a:p>
            <a:r>
              <a:rPr lang="en-US" dirty="0" smtClean="0"/>
              <a:t>Each insured may have attorney present but the attorney cannot take part in the examination</a:t>
            </a:r>
          </a:p>
          <a:p>
            <a:endParaRPr lang="en-US" dirty="0"/>
          </a:p>
        </p:txBody>
      </p:sp>
      <p:sp>
        <p:nvSpPr>
          <p:cNvPr id="4" name="Footer Placeholder 3"/>
          <p:cNvSpPr>
            <a:spLocks noGrp="1"/>
          </p:cNvSpPr>
          <p:nvPr>
            <p:ph type="ftr" sz="quarter" idx="11"/>
          </p:nvPr>
        </p:nvSpPr>
        <p:spPr/>
        <p:txBody>
          <a:bodyPr/>
          <a:lstStyle/>
          <a:p>
            <a:pPr>
              <a:defRPr/>
            </a:pPr>
            <a:r>
              <a:rPr lang="en-US"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13</a:t>
            </a:fld>
            <a:endParaRPr lang="en-US" dirty="0"/>
          </a:p>
        </p:txBody>
      </p:sp>
    </p:spTree>
    <p:extLst>
      <p:ext uri="{BB962C8B-B14F-4D97-AF65-F5344CB8AC3E}">
        <p14:creationId xmlns:p14="http://schemas.microsoft.com/office/powerpoint/2010/main" val="26098519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70C0"/>
                </a:solidFill>
                <a:latin typeface="+mn-lt"/>
              </a:rPr>
              <a:t>MORALES v. PILGRIM INS. CO.</a:t>
            </a:r>
            <a:br>
              <a:rPr lang="en-US" sz="3200" b="1" dirty="0" smtClean="0">
                <a:solidFill>
                  <a:srgbClr val="0070C0"/>
                </a:solidFill>
                <a:latin typeface="+mn-lt"/>
              </a:rPr>
            </a:br>
            <a:r>
              <a:rPr lang="en-US" sz="3200" b="1" dirty="0" smtClean="0">
                <a:solidFill>
                  <a:srgbClr val="0070C0"/>
                </a:solidFill>
                <a:latin typeface="+mn-lt"/>
              </a:rPr>
              <a:t>58 Mass. App. Ct. 722 (2003)</a:t>
            </a:r>
            <a:endParaRPr lang="en-US" sz="3200" b="1" dirty="0">
              <a:solidFill>
                <a:srgbClr val="0070C0"/>
              </a:solidFill>
              <a:latin typeface="+mn-lt"/>
            </a:endParaRPr>
          </a:p>
        </p:txBody>
      </p:sp>
      <p:sp>
        <p:nvSpPr>
          <p:cNvPr id="3" name="Content Placeholder 2"/>
          <p:cNvSpPr>
            <a:spLocks noGrp="1"/>
          </p:cNvSpPr>
          <p:nvPr>
            <p:ph idx="1"/>
          </p:nvPr>
        </p:nvSpPr>
        <p:spPr/>
        <p:txBody>
          <a:bodyPr/>
          <a:lstStyle/>
          <a:p>
            <a:r>
              <a:rPr lang="en-US" dirty="0" smtClean="0"/>
              <a:t>Uninsured motorist claim-hit and run accident</a:t>
            </a:r>
          </a:p>
          <a:p>
            <a:r>
              <a:rPr lang="en-US" dirty="0" smtClean="0"/>
              <a:t>Driver and passenger claimants refused to give separate EUOs</a:t>
            </a:r>
          </a:p>
          <a:p>
            <a:r>
              <a:rPr lang="en-US" dirty="0" smtClean="0"/>
              <a:t>Court held that insurer had the right to separate EUOs even though policy was silent on that issue.</a:t>
            </a:r>
          </a:p>
          <a:p>
            <a:r>
              <a:rPr lang="en-US" dirty="0" smtClean="0"/>
              <a:t>Purpose of EUO is to “weed out fraud” and “this mechanism is particularly important in situations like [a] hit and run accident… where information is primarily or exclusively within the possession of the insured.”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14</a:t>
            </a:fld>
            <a:endParaRPr lang="en-US" dirty="0"/>
          </a:p>
        </p:txBody>
      </p:sp>
    </p:spTree>
    <p:extLst>
      <p:ext uri="{BB962C8B-B14F-4D97-AF65-F5344CB8AC3E}">
        <p14:creationId xmlns:p14="http://schemas.microsoft.com/office/powerpoint/2010/main" val="3432507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latin typeface="+mn-lt"/>
              </a:rPr>
              <a:t>ISSUES </a:t>
            </a:r>
            <a:endParaRPr lang="en-US" b="1" dirty="0">
              <a:solidFill>
                <a:srgbClr val="0070C0"/>
              </a:solidFill>
              <a:latin typeface="+mn-lt"/>
            </a:endParaRPr>
          </a:p>
        </p:txBody>
      </p:sp>
      <p:sp>
        <p:nvSpPr>
          <p:cNvPr id="3" name="Content Placeholder 2"/>
          <p:cNvSpPr>
            <a:spLocks noGrp="1"/>
          </p:cNvSpPr>
          <p:nvPr>
            <p:ph idx="1"/>
          </p:nvPr>
        </p:nvSpPr>
        <p:spPr/>
        <p:txBody>
          <a:bodyPr/>
          <a:lstStyle/>
          <a:p>
            <a:pPr marL="0" indent="0">
              <a:buNone/>
            </a:pPr>
            <a:endParaRPr lang="en-US" dirty="0" smtClean="0"/>
          </a:p>
          <a:p>
            <a:r>
              <a:rPr lang="en-US" dirty="0" smtClean="0"/>
              <a:t>CARRIER </a:t>
            </a:r>
            <a:r>
              <a:rPr lang="en-US" b="1" dirty="0" smtClean="0"/>
              <a:t>PREJUDICED</a:t>
            </a:r>
            <a:r>
              <a:rPr lang="en-US" dirty="0" smtClean="0"/>
              <a:t> BY INSURED’S BREACH?</a:t>
            </a:r>
          </a:p>
          <a:p>
            <a:r>
              <a:rPr lang="en-US" dirty="0" smtClean="0"/>
              <a:t>NON-COMPLIANCE EXCUSED?</a:t>
            </a:r>
          </a:p>
          <a:p>
            <a:r>
              <a:rPr lang="en-US" dirty="0" smtClean="0"/>
              <a:t>REASONABLENESS?</a:t>
            </a:r>
          </a:p>
          <a:p>
            <a:r>
              <a:rPr lang="en-US" dirty="0" smtClean="0"/>
              <a:t>REMEDY FOR NON-COMPLIANCE?</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15</a:t>
            </a:fld>
            <a:endParaRPr lang="en-US" dirty="0"/>
          </a:p>
        </p:txBody>
      </p:sp>
    </p:spTree>
    <p:extLst>
      <p:ext uri="{BB962C8B-B14F-4D97-AF65-F5344CB8AC3E}">
        <p14:creationId xmlns:p14="http://schemas.microsoft.com/office/powerpoint/2010/main" val="33621081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52600"/>
            <a:ext cx="8305800" cy="1143000"/>
          </a:xfrm>
        </p:spPr>
        <p:txBody>
          <a:bodyPr/>
          <a:lstStyle/>
          <a:p>
            <a:pPr algn="ctr"/>
            <a:r>
              <a:rPr lang="en-US" b="1" dirty="0" smtClean="0">
                <a:solidFill>
                  <a:srgbClr val="0070C0"/>
                </a:solidFill>
                <a:latin typeface="+mn-lt"/>
              </a:rPr>
              <a:t>REASONABLENESS</a:t>
            </a:r>
            <a:endParaRPr lang="en-US" b="1" dirty="0">
              <a:solidFill>
                <a:srgbClr val="0070C0"/>
              </a:solidFill>
              <a:latin typeface="+mn-lt"/>
            </a:endParaRPr>
          </a:p>
        </p:txBody>
      </p:sp>
      <p:sp>
        <p:nvSpPr>
          <p:cNvPr id="3" name="Footer Placeholder 2"/>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9D9837F8-412F-4FD7-AEC2-952FB0307B69}" type="slidenum">
              <a:rPr lang="en-US" smtClean="0"/>
              <a:pPr>
                <a:defRPr/>
              </a:pPr>
              <a:t>16</a:t>
            </a:fld>
            <a:endParaRPr lang="en-US" dirty="0"/>
          </a:p>
        </p:txBody>
      </p:sp>
    </p:spTree>
    <p:extLst>
      <p:ext uri="{BB962C8B-B14F-4D97-AF65-F5344CB8AC3E}">
        <p14:creationId xmlns:p14="http://schemas.microsoft.com/office/powerpoint/2010/main" val="3269526574"/>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0070C0"/>
                </a:solidFill>
                <a:latin typeface="+mn-lt"/>
              </a:rPr>
              <a:t>MORRIS v. ECONOMY FIRE AND CASUALTY CO., 848 N.E.2d 663 (IND. 2006)</a:t>
            </a:r>
            <a:endParaRPr lang="en-US" sz="3200" b="1" dirty="0">
              <a:solidFill>
                <a:srgbClr val="0070C0"/>
              </a:solidFill>
              <a:latin typeface="+mn-lt"/>
            </a:endParaRPr>
          </a:p>
        </p:txBody>
      </p:sp>
      <p:sp>
        <p:nvSpPr>
          <p:cNvPr id="3" name="Content Placeholder 2"/>
          <p:cNvSpPr>
            <a:spLocks noGrp="1"/>
          </p:cNvSpPr>
          <p:nvPr>
            <p:ph idx="1"/>
          </p:nvPr>
        </p:nvSpPr>
        <p:spPr>
          <a:xfrm>
            <a:off x="457200" y="2057400"/>
            <a:ext cx="8229600" cy="4267200"/>
          </a:xfrm>
        </p:spPr>
        <p:txBody>
          <a:bodyPr/>
          <a:lstStyle/>
          <a:p>
            <a:r>
              <a:rPr lang="en-US" dirty="0" smtClean="0"/>
              <a:t>Burglary Loss</a:t>
            </a:r>
          </a:p>
          <a:p>
            <a:r>
              <a:rPr lang="en-US" dirty="0" smtClean="0"/>
              <a:t>Duties After Loss</a:t>
            </a:r>
          </a:p>
          <a:p>
            <a:pPr marL="0" indent="0">
              <a:buNone/>
            </a:pPr>
            <a:r>
              <a:rPr lang="en-US" dirty="0"/>
              <a:t>	</a:t>
            </a:r>
            <a:r>
              <a:rPr lang="en-US" dirty="0" smtClean="0"/>
              <a:t>• provide records</a:t>
            </a:r>
          </a:p>
          <a:p>
            <a:pPr marL="0" indent="0">
              <a:buNone/>
            </a:pPr>
            <a:r>
              <a:rPr lang="en-US" dirty="0"/>
              <a:t>	</a:t>
            </a:r>
            <a:r>
              <a:rPr lang="en-US" dirty="0" smtClean="0"/>
              <a:t>• submit to examination under oath</a:t>
            </a:r>
          </a:p>
          <a:p>
            <a:pPr marL="0" indent="0">
              <a:buNone/>
            </a:pPr>
            <a:r>
              <a:rPr lang="en-US" dirty="0"/>
              <a:t>	</a:t>
            </a:r>
            <a:r>
              <a:rPr lang="en-US" dirty="0" smtClean="0"/>
              <a:t>• no action may be brought against insurer unless 	  policy provisions have been complied with</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17</a:t>
            </a:fld>
            <a:endParaRPr lang="en-US" dirty="0"/>
          </a:p>
        </p:txBody>
      </p:sp>
    </p:spTree>
    <p:extLst>
      <p:ext uri="{BB962C8B-B14F-4D97-AF65-F5344CB8AC3E}">
        <p14:creationId xmlns:p14="http://schemas.microsoft.com/office/powerpoint/2010/main" val="6330459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dirty="0" smtClean="0">
                <a:solidFill>
                  <a:srgbClr val="0070C0"/>
                </a:solidFill>
                <a:latin typeface="+mn-lt"/>
              </a:rPr>
              <a:t>MORRIS v. ECONOMY FIRE</a:t>
            </a:r>
            <a:endParaRPr lang="en-US" sz="3400" b="1" dirty="0">
              <a:solidFill>
                <a:srgbClr val="0070C0"/>
              </a:solidFill>
              <a:latin typeface="+mn-lt"/>
            </a:endParaRPr>
          </a:p>
        </p:txBody>
      </p:sp>
      <p:sp>
        <p:nvSpPr>
          <p:cNvPr id="3" name="Content Placeholder 2"/>
          <p:cNvSpPr>
            <a:spLocks noGrp="1"/>
          </p:cNvSpPr>
          <p:nvPr>
            <p:ph idx="1"/>
          </p:nvPr>
        </p:nvSpPr>
        <p:spPr/>
        <p:txBody>
          <a:bodyPr>
            <a:normAutofit/>
          </a:bodyPr>
          <a:lstStyle/>
          <a:p>
            <a:r>
              <a:rPr lang="en-US" dirty="0" smtClean="0"/>
              <a:t>Does not involve cooperation clause but an “entirely separate condition that explicitly requires policyholder to perform specific duties”</a:t>
            </a:r>
          </a:p>
          <a:p>
            <a:r>
              <a:rPr lang="en-US" dirty="0" smtClean="0"/>
              <a:t>Policy does not provide that the insureds can impose a prerequisite upon the insurer (e.g. giving them their </a:t>
            </a:r>
            <a:r>
              <a:rPr lang="en-US" dirty="0" smtClean="0"/>
              <a:t>prior recorded statements</a:t>
            </a:r>
            <a:endParaRPr lang="en-US" dirty="0" smtClean="0"/>
          </a:p>
          <a:p>
            <a:r>
              <a:rPr lang="en-US" dirty="0" smtClean="0"/>
              <a:t>EUO is a contractual obligation – no “reasonableness” requirement on carrier</a:t>
            </a:r>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18</a:t>
            </a:fld>
            <a:endParaRPr lang="en-US" dirty="0"/>
          </a:p>
        </p:txBody>
      </p:sp>
    </p:spTree>
    <p:extLst>
      <p:ext uri="{BB962C8B-B14F-4D97-AF65-F5344CB8AC3E}">
        <p14:creationId xmlns:p14="http://schemas.microsoft.com/office/powerpoint/2010/main" val="8479387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305800" cy="1143000"/>
          </a:xfrm>
        </p:spPr>
        <p:txBody>
          <a:bodyPr/>
          <a:lstStyle/>
          <a:p>
            <a:pPr algn="ctr"/>
            <a:r>
              <a:rPr lang="en-US" b="1" dirty="0" smtClean="0">
                <a:solidFill>
                  <a:srgbClr val="0070C0"/>
                </a:solidFill>
                <a:latin typeface="+mn-lt"/>
              </a:rPr>
              <a:t>EXCUSE</a:t>
            </a:r>
            <a:endParaRPr lang="en-US" b="1" dirty="0">
              <a:solidFill>
                <a:srgbClr val="0070C0"/>
              </a:solidFill>
              <a:latin typeface="+mn-lt"/>
            </a:endParaRPr>
          </a:p>
        </p:txBody>
      </p:sp>
      <p:sp>
        <p:nvSpPr>
          <p:cNvPr id="3" name="Footer Placeholder 2"/>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9D9837F8-412F-4FD7-AEC2-952FB0307B69}" type="slidenum">
              <a:rPr lang="en-US" smtClean="0"/>
              <a:pPr>
                <a:defRPr/>
              </a:pPr>
              <a:t>19</a:t>
            </a:fld>
            <a:endParaRPr lang="en-US" dirty="0"/>
          </a:p>
        </p:txBody>
      </p:sp>
    </p:spTree>
    <p:extLst>
      <p:ext uri="{BB962C8B-B14F-4D97-AF65-F5344CB8AC3E}">
        <p14:creationId xmlns:p14="http://schemas.microsoft.com/office/powerpoint/2010/main" val="317791904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solidFill>
                  <a:srgbClr val="FFFF00"/>
                </a:solidFill>
              </a:rPr>
              <a:t>EXAMINATION UNDER OATH</a:t>
            </a:r>
            <a:endParaRPr lang="en-US" sz="5400" dirty="0">
              <a:solidFill>
                <a:srgbClr val="FFFF00"/>
              </a:solidFill>
            </a:endParaRPr>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7EBEE96A-DD06-44D7-951E-46B4EB87B895}" type="slidenum">
              <a:rPr lang="en-US" smtClean="0"/>
              <a:pPr>
                <a:defRPr/>
              </a:pPr>
              <a:t>2</a:t>
            </a:fld>
            <a:endParaRPr lang="en-US" dirty="0"/>
          </a:p>
        </p:txBody>
      </p:sp>
      <p:sp>
        <p:nvSpPr>
          <p:cNvPr id="6" name="Rectangle 5"/>
          <p:cNvSpPr/>
          <p:nvPr/>
        </p:nvSpPr>
        <p:spPr>
          <a:xfrm rot="20620752">
            <a:off x="2725766" y="3587906"/>
            <a:ext cx="3087351" cy="923330"/>
          </a:xfrm>
          <a:prstGeom prst="rect">
            <a:avLst/>
          </a:prstGeom>
          <a:noFill/>
        </p:spPr>
        <p:txBody>
          <a:bodyPr wrap="squar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WHY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981358617"/>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solidFill>
                  <a:srgbClr val="0070C0"/>
                </a:solidFill>
                <a:latin typeface="+mn-lt"/>
              </a:rPr>
              <a:t>METLIFE AUTO &amp; HOME v. CUNNINGHAM, </a:t>
            </a:r>
            <a:br>
              <a:rPr lang="en-US" sz="3200" b="1" dirty="0" smtClean="0">
                <a:solidFill>
                  <a:srgbClr val="0070C0"/>
                </a:solidFill>
                <a:latin typeface="+mn-lt"/>
              </a:rPr>
            </a:br>
            <a:r>
              <a:rPr lang="en-US" sz="3200" b="1" dirty="0" smtClean="0">
                <a:solidFill>
                  <a:srgbClr val="0070C0"/>
                </a:solidFill>
                <a:latin typeface="+mn-lt"/>
              </a:rPr>
              <a:t>59 Mass. App. Ct. 583 (2003)</a:t>
            </a:r>
            <a:endParaRPr lang="en-US" sz="3200" b="1" dirty="0">
              <a:solidFill>
                <a:srgbClr val="0070C0"/>
              </a:solidFill>
              <a:latin typeface="+mn-lt"/>
            </a:endParaRPr>
          </a:p>
        </p:txBody>
      </p:sp>
      <p:sp>
        <p:nvSpPr>
          <p:cNvPr id="3" name="Content Placeholder 2"/>
          <p:cNvSpPr>
            <a:spLocks noGrp="1"/>
          </p:cNvSpPr>
          <p:nvPr>
            <p:ph idx="1"/>
          </p:nvPr>
        </p:nvSpPr>
        <p:spPr>
          <a:xfrm>
            <a:off x="457200" y="2209800"/>
            <a:ext cx="8229600" cy="4114800"/>
          </a:xfrm>
        </p:spPr>
        <p:txBody>
          <a:bodyPr>
            <a:normAutofit/>
          </a:bodyPr>
          <a:lstStyle/>
          <a:p>
            <a:r>
              <a:rPr lang="en-US" dirty="0" smtClean="0"/>
              <a:t>Homeowner’s policy – declaratory judgment suit</a:t>
            </a:r>
          </a:p>
          <a:p>
            <a:r>
              <a:rPr lang="en-US" dirty="0" smtClean="0"/>
              <a:t>Insured invoked fifth amendment privilege – answers to interrogatories, EUO, deposition, Request to Admit</a:t>
            </a:r>
          </a:p>
          <a:p>
            <a:r>
              <a:rPr lang="en-US" dirty="0" smtClean="0"/>
              <a:t>Breach of cooperation clause even though no policy provision requiring EUO</a:t>
            </a:r>
          </a:p>
          <a:p>
            <a:r>
              <a:rPr lang="en-US" dirty="0" smtClean="0"/>
              <a:t>Duty to cooperate includes obligation to provide accurate information bearing on coverage</a:t>
            </a:r>
          </a:p>
          <a:p>
            <a:endParaRPr lang="en-US" dirty="0"/>
          </a:p>
          <a:p>
            <a:endParaRPr lang="en-US" dirty="0" smtClean="0"/>
          </a:p>
          <a:p>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20</a:t>
            </a:fld>
            <a:endParaRPr lang="en-US" dirty="0"/>
          </a:p>
        </p:txBody>
      </p:sp>
    </p:spTree>
    <p:extLst>
      <p:ext uri="{BB962C8B-B14F-4D97-AF65-F5344CB8AC3E}">
        <p14:creationId xmlns:p14="http://schemas.microsoft.com/office/powerpoint/2010/main" val="22997430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METLIFE AUTO &amp; HOME  </a:t>
            </a:r>
            <a:endParaRPr lang="en-US" sz="3400" b="1" dirty="0">
              <a:solidFill>
                <a:srgbClr val="0070C0"/>
              </a:solidFill>
              <a:latin typeface="+mn-lt"/>
            </a:endParaRPr>
          </a:p>
        </p:txBody>
      </p:sp>
      <p:sp>
        <p:nvSpPr>
          <p:cNvPr id="3" name="Content Placeholder 2"/>
          <p:cNvSpPr>
            <a:spLocks noGrp="1"/>
          </p:cNvSpPr>
          <p:nvPr>
            <p:ph idx="1"/>
          </p:nvPr>
        </p:nvSpPr>
        <p:spPr/>
        <p:txBody>
          <a:bodyPr>
            <a:normAutofit/>
          </a:bodyPr>
          <a:lstStyle/>
          <a:p>
            <a:r>
              <a:rPr lang="en-US" dirty="0" smtClean="0"/>
              <a:t>Massachusetts law requires insurer to make an affirmative showing of actual prejudice</a:t>
            </a:r>
          </a:p>
          <a:p>
            <a:r>
              <a:rPr lang="en-US" dirty="0" smtClean="0"/>
              <a:t>“Cunningham’s refusal to disclose what happened on the night of Jason’s death necessarily kept from MetLife the information that Cunningham alone was in a position to provide and that was essential to sound coverage and defense decisions. That is the quintessence of prejudice.”</a:t>
            </a:r>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21</a:t>
            </a:fld>
            <a:endParaRPr lang="en-US" dirty="0"/>
          </a:p>
        </p:txBody>
      </p:sp>
    </p:spTree>
    <p:extLst>
      <p:ext uri="{BB962C8B-B14F-4D97-AF65-F5344CB8AC3E}">
        <p14:creationId xmlns:p14="http://schemas.microsoft.com/office/powerpoint/2010/main" val="959618194"/>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MELLO V. HINGHAM MUTUAL FIRE INS. CO, 421 Mass. 333 (1995)</a:t>
            </a:r>
            <a:endParaRPr lang="en-US" sz="3400" b="1"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t>Arson-fire – Insured’s residence</a:t>
            </a:r>
          </a:p>
          <a:p>
            <a:r>
              <a:rPr lang="en-US" dirty="0" smtClean="0"/>
              <a:t>Police notify insurer – Insured a suspect</a:t>
            </a:r>
          </a:p>
          <a:p>
            <a:r>
              <a:rPr lang="en-US" dirty="0" smtClean="0"/>
              <a:t>Insurer cancels policy – Demands EUO</a:t>
            </a:r>
          </a:p>
          <a:p>
            <a:r>
              <a:rPr lang="en-US" dirty="0" smtClean="0"/>
              <a:t>Policy “Duties after loss” - EUO</a:t>
            </a:r>
          </a:p>
          <a:p>
            <a:r>
              <a:rPr lang="en-US" dirty="0" smtClean="0"/>
              <a:t>Insured asserts fifth amendment privilege</a:t>
            </a:r>
          </a:p>
          <a:p>
            <a:r>
              <a:rPr lang="en-US" dirty="0" smtClean="0"/>
              <a:t>Insured asserted: Privilege excused him from obligation to submit to EUO; Insurer breached policy by cancelling it</a:t>
            </a:r>
          </a:p>
          <a:p>
            <a:r>
              <a:rPr lang="en-US" dirty="0" smtClean="0"/>
              <a:t>Insured not compelled to testify by the insurer or the state but “by his own contractual undertaking.”</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22</a:t>
            </a:fld>
            <a:endParaRPr lang="en-US" dirty="0"/>
          </a:p>
        </p:txBody>
      </p:sp>
    </p:spTree>
    <p:extLst>
      <p:ext uri="{BB962C8B-B14F-4D97-AF65-F5344CB8AC3E}">
        <p14:creationId xmlns:p14="http://schemas.microsoft.com/office/powerpoint/2010/main" val="41647075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305800" cy="1143000"/>
          </a:xfrm>
        </p:spPr>
        <p:txBody>
          <a:bodyPr/>
          <a:lstStyle/>
          <a:p>
            <a:pPr algn="ctr"/>
            <a:r>
              <a:rPr lang="en-US" b="1" dirty="0" smtClean="0">
                <a:solidFill>
                  <a:srgbClr val="0070C0"/>
                </a:solidFill>
                <a:latin typeface="+mn-lt"/>
              </a:rPr>
              <a:t>PREJUDICE</a:t>
            </a:r>
            <a:endParaRPr lang="en-US" b="1" dirty="0">
              <a:solidFill>
                <a:srgbClr val="0070C0"/>
              </a:solidFill>
              <a:latin typeface="+mn-lt"/>
            </a:endParaRPr>
          </a:p>
        </p:txBody>
      </p:sp>
      <p:sp>
        <p:nvSpPr>
          <p:cNvPr id="3" name="Footer Placeholder 2"/>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9D9837F8-412F-4FD7-AEC2-952FB0307B69}" type="slidenum">
              <a:rPr lang="en-US" smtClean="0"/>
              <a:pPr>
                <a:defRPr/>
              </a:pPr>
              <a:t>23</a:t>
            </a:fld>
            <a:endParaRPr lang="en-US" dirty="0"/>
          </a:p>
        </p:txBody>
      </p:sp>
    </p:spTree>
    <p:extLst>
      <p:ext uri="{BB962C8B-B14F-4D97-AF65-F5344CB8AC3E}">
        <p14:creationId xmlns:p14="http://schemas.microsoft.com/office/powerpoint/2010/main" val="1854686813"/>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solidFill>
                  <a:srgbClr val="0070C0"/>
                </a:solidFill>
                <a:latin typeface="+mn-lt"/>
              </a:rPr>
              <a:t>BORJESON v. PILGRIM INS. CO.</a:t>
            </a:r>
            <a:br>
              <a:rPr lang="en-US" sz="3200" b="1" dirty="0" smtClean="0">
                <a:solidFill>
                  <a:srgbClr val="0070C0"/>
                </a:solidFill>
                <a:latin typeface="+mn-lt"/>
              </a:rPr>
            </a:br>
            <a:r>
              <a:rPr lang="en-US" sz="3200" b="1" dirty="0" smtClean="0">
                <a:solidFill>
                  <a:srgbClr val="0070C0"/>
                </a:solidFill>
                <a:latin typeface="+mn-lt"/>
              </a:rPr>
              <a:t>20 Mass. L. Rptr. 368  (Superior Court 2005)</a:t>
            </a:r>
            <a:endParaRPr lang="en-US" sz="3200" b="1" dirty="0">
              <a:solidFill>
                <a:srgbClr val="0070C0"/>
              </a:solidFill>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PIP Claim</a:t>
            </a:r>
          </a:p>
          <a:p>
            <a:r>
              <a:rPr lang="en-US" dirty="0" smtClean="0"/>
              <a:t>“You or anyone else covered under this policy must cooperate with us in the investigation … [insurer may also require] </a:t>
            </a:r>
            <a:r>
              <a:rPr lang="en-US" b="1" dirty="0" smtClean="0"/>
              <a:t>you  and any person seeking  payment </a:t>
            </a:r>
            <a:r>
              <a:rPr lang="en-US" dirty="0" smtClean="0"/>
              <a:t>under any part of this policy to submit to an examination under oath” </a:t>
            </a:r>
          </a:p>
          <a:p>
            <a:r>
              <a:rPr lang="en-US" dirty="0" smtClean="0"/>
              <a:t>Insured and passenger in insured auto gave EUOs but refused to answer certain questions about prior accidents and injuries.</a:t>
            </a:r>
          </a:p>
          <a:p>
            <a:r>
              <a:rPr lang="en-US" dirty="0" smtClean="0"/>
              <a:t>Court </a:t>
            </a:r>
            <a:r>
              <a:rPr lang="en-US" dirty="0" smtClean="0"/>
              <a:t>held </a:t>
            </a:r>
            <a:r>
              <a:rPr lang="en-US" dirty="0" smtClean="0"/>
              <a:t>that  there was a question of fact as to whether the </a:t>
            </a:r>
            <a:r>
              <a:rPr lang="en-US" dirty="0" smtClean="0"/>
              <a:t>failure to answer those </a:t>
            </a:r>
            <a:r>
              <a:rPr lang="en-US" dirty="0" smtClean="0"/>
              <a:t>questions rose  </a:t>
            </a:r>
            <a:r>
              <a:rPr lang="en-US" dirty="0" smtClean="0"/>
              <a:t>to the level of a </a:t>
            </a:r>
            <a:r>
              <a:rPr lang="en-US" b="1" dirty="0" smtClean="0"/>
              <a:t>substantial and material </a:t>
            </a:r>
            <a:r>
              <a:rPr lang="en-US" dirty="0" smtClean="0"/>
              <a:t>breach of the insurance </a:t>
            </a:r>
            <a:r>
              <a:rPr lang="en-US" dirty="0" smtClean="0"/>
              <a:t>policy.</a:t>
            </a:r>
          </a:p>
          <a:p>
            <a:endParaRPr lang="en-US" b="1" dirty="0" smtClean="0"/>
          </a:p>
          <a:p>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24</a:t>
            </a:fld>
            <a:endParaRPr lang="en-US" dirty="0"/>
          </a:p>
        </p:txBody>
      </p:sp>
    </p:spTree>
    <p:extLst>
      <p:ext uri="{BB962C8B-B14F-4D97-AF65-F5344CB8AC3E}">
        <p14:creationId xmlns:p14="http://schemas.microsoft.com/office/powerpoint/2010/main" val="5052968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TALLEY v. STATE FARM FIRE</a:t>
            </a:r>
            <a:br>
              <a:rPr lang="en-US" sz="3400" b="1" dirty="0" smtClean="0">
                <a:solidFill>
                  <a:srgbClr val="0070C0"/>
                </a:solidFill>
                <a:latin typeface="+mn-lt"/>
              </a:rPr>
            </a:br>
            <a:r>
              <a:rPr lang="en-US" sz="3400" b="1" dirty="0" smtClean="0">
                <a:solidFill>
                  <a:srgbClr val="0070C0"/>
                </a:solidFill>
                <a:latin typeface="+mn-lt"/>
              </a:rPr>
              <a:t>223 F.3d 323 (6</a:t>
            </a:r>
            <a:r>
              <a:rPr lang="en-US" sz="3400" b="1" baseline="30000" dirty="0" smtClean="0">
                <a:solidFill>
                  <a:srgbClr val="0070C0"/>
                </a:solidFill>
                <a:latin typeface="+mn-lt"/>
              </a:rPr>
              <a:t>th</a:t>
            </a:r>
            <a:r>
              <a:rPr lang="en-US" sz="3400" b="1" dirty="0" smtClean="0">
                <a:solidFill>
                  <a:srgbClr val="0070C0"/>
                </a:solidFill>
                <a:latin typeface="+mn-lt"/>
              </a:rPr>
              <a:t> Cir. 2000)</a:t>
            </a:r>
            <a:endParaRPr lang="en-US" sz="3400" b="1"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t>Residential fire claim-arson suspected?</a:t>
            </a:r>
          </a:p>
          <a:p>
            <a:r>
              <a:rPr lang="en-US" dirty="0" smtClean="0"/>
              <a:t>Insured, represented by counsel, refused to submit to an EUO …</a:t>
            </a:r>
          </a:p>
          <a:p>
            <a:r>
              <a:rPr lang="en-US" dirty="0" smtClean="0"/>
              <a:t>Unless Insurer “would guarantee that it would not share the information with law enforcement officials or others.”</a:t>
            </a:r>
          </a:p>
          <a:p>
            <a:r>
              <a:rPr lang="en-US" dirty="0" smtClean="0"/>
              <a:t>Appellate Court vacated order of summary judgment in favor of insurer and remanded-held that Tennessee law required a showing of prejudice.</a:t>
            </a:r>
          </a:p>
          <a:p>
            <a:r>
              <a:rPr lang="en-US" dirty="0" smtClean="0"/>
              <a:t>Accord </a:t>
            </a:r>
            <a:r>
              <a:rPr lang="en-US" i="1" dirty="0" smtClean="0"/>
              <a:t>Farmers Mutual of Tennessee v. Atkins</a:t>
            </a:r>
            <a:r>
              <a:rPr lang="en-US" dirty="0" smtClean="0"/>
              <a:t> 2014 WL 7143292 (Court of Appeals of Tennessee)</a:t>
            </a:r>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25</a:t>
            </a:fld>
            <a:endParaRPr lang="en-US" dirty="0"/>
          </a:p>
        </p:txBody>
      </p:sp>
    </p:spTree>
    <p:extLst>
      <p:ext uri="{BB962C8B-B14F-4D97-AF65-F5344CB8AC3E}">
        <p14:creationId xmlns:p14="http://schemas.microsoft.com/office/powerpoint/2010/main" val="7481082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en-US" sz="3400" b="1" dirty="0">
                <a:solidFill>
                  <a:srgbClr val="0070C0"/>
                </a:solidFill>
                <a:latin typeface="+mn-lt"/>
              </a:rPr>
              <a:t>MILES v. GREAT NORTHERN, 671 F.Supp. 2d 231 (D. Mass. 2009)</a:t>
            </a:r>
          </a:p>
        </p:txBody>
      </p:sp>
      <p:sp>
        <p:nvSpPr>
          <p:cNvPr id="3" name="Content Placeholder 2"/>
          <p:cNvSpPr>
            <a:spLocks noGrp="1"/>
          </p:cNvSpPr>
          <p:nvPr>
            <p:ph idx="1"/>
          </p:nvPr>
        </p:nvSpPr>
        <p:spPr>
          <a:xfrm>
            <a:off x="457200" y="2209800"/>
            <a:ext cx="8229600" cy="4114800"/>
          </a:xfrm>
        </p:spPr>
        <p:txBody>
          <a:bodyPr>
            <a:normAutofit fontScale="40000" lnSpcReduction="20000"/>
          </a:bodyPr>
          <a:lstStyle/>
          <a:p>
            <a:r>
              <a:rPr lang="en-US" sz="5000" dirty="0" smtClean="0"/>
              <a:t>Residential fire claim – arson suspected</a:t>
            </a:r>
          </a:p>
          <a:p>
            <a:r>
              <a:rPr lang="en-US" sz="5000" dirty="0" smtClean="0"/>
              <a:t>Policy – right to EUO of  named insured, family members, and other household members</a:t>
            </a:r>
          </a:p>
          <a:p>
            <a:r>
              <a:rPr lang="en-US" sz="5000" dirty="0" smtClean="0"/>
              <a:t>Coverage is rendered void if “any covered person” has concealed or misrepresented any material fact </a:t>
            </a:r>
          </a:p>
          <a:p>
            <a:r>
              <a:rPr lang="en-US" sz="5000" dirty="0" smtClean="0"/>
              <a:t>Insured gave EUO but: </a:t>
            </a:r>
          </a:p>
          <a:p>
            <a:pPr marL="0" indent="0">
              <a:buNone/>
            </a:pPr>
            <a:r>
              <a:rPr lang="en-US" sz="3600" dirty="0"/>
              <a:t>	</a:t>
            </a:r>
            <a:r>
              <a:rPr lang="en-US" sz="3600" dirty="0" smtClean="0"/>
              <a:t>• </a:t>
            </a:r>
            <a:r>
              <a:rPr lang="en-US" sz="5000" dirty="0" smtClean="0"/>
              <a:t>had trouble setting alarm but refused to authorize production </a:t>
            </a:r>
            <a:r>
              <a:rPr lang="en-US" sz="5000" dirty="0"/>
              <a:t> </a:t>
            </a:r>
            <a:r>
              <a:rPr lang="en-US" sz="5000" dirty="0" smtClean="0"/>
              <a:t>	of alarm company records;</a:t>
            </a:r>
          </a:p>
          <a:p>
            <a:pPr marL="0" indent="0">
              <a:buNone/>
            </a:pPr>
            <a:r>
              <a:rPr lang="en-US" sz="5000" dirty="0"/>
              <a:t>	</a:t>
            </a:r>
            <a:r>
              <a:rPr lang="en-US" sz="5000" dirty="0" smtClean="0"/>
              <a:t>• refused to reveal his exact location at time of fire;</a:t>
            </a:r>
          </a:p>
          <a:p>
            <a:pPr marL="0" indent="0">
              <a:buNone/>
            </a:pPr>
            <a:r>
              <a:rPr lang="en-US" sz="5000" dirty="0"/>
              <a:t>	</a:t>
            </a:r>
            <a:r>
              <a:rPr lang="en-US" sz="5000" dirty="0" smtClean="0"/>
              <a:t>• did not produce toll receipt;</a:t>
            </a:r>
          </a:p>
          <a:p>
            <a:pPr marL="0" indent="0">
              <a:buNone/>
            </a:pPr>
            <a:r>
              <a:rPr lang="en-US" sz="5000" dirty="0"/>
              <a:t>	</a:t>
            </a:r>
            <a:r>
              <a:rPr lang="en-US" sz="5000" dirty="0" smtClean="0"/>
              <a:t>• refused to identify persons who threatened to “destroy” him;</a:t>
            </a:r>
          </a:p>
          <a:p>
            <a:pPr marL="0" indent="0">
              <a:buNone/>
            </a:pPr>
            <a:r>
              <a:rPr lang="en-US" sz="5000" dirty="0"/>
              <a:t>	</a:t>
            </a:r>
            <a:r>
              <a:rPr lang="en-US" sz="5000" dirty="0" smtClean="0"/>
              <a:t>• refused to produce tax returns</a:t>
            </a:r>
          </a:p>
          <a:p>
            <a:pPr marL="0" indent="0">
              <a:buNone/>
            </a:pPr>
            <a:endParaRPr lang="en-US" sz="3200" dirty="0" smtClean="0"/>
          </a:p>
          <a:p>
            <a:pPr marL="0" indent="0">
              <a:buNone/>
            </a:pPr>
            <a:endParaRPr lang="en-US" sz="3200" dirty="0" smtClean="0"/>
          </a:p>
          <a:p>
            <a:pPr marL="0" indent="0">
              <a:buNone/>
            </a:pPr>
            <a:r>
              <a:rPr lang="en-US" sz="3200" dirty="0"/>
              <a:t>	</a:t>
            </a:r>
            <a:endParaRPr lang="en-US" sz="3200"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26</a:t>
            </a:fld>
            <a:endParaRPr lang="en-US" dirty="0"/>
          </a:p>
        </p:txBody>
      </p:sp>
    </p:spTree>
    <p:extLst>
      <p:ext uri="{BB962C8B-B14F-4D97-AF65-F5344CB8AC3E}">
        <p14:creationId xmlns:p14="http://schemas.microsoft.com/office/powerpoint/2010/main" val="30188275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pPr algn="ctr"/>
            <a:r>
              <a:rPr lang="en-US" sz="3400" b="1" dirty="0" smtClean="0">
                <a:solidFill>
                  <a:srgbClr val="0070C0"/>
                </a:solidFill>
                <a:latin typeface="+mn-lt"/>
              </a:rPr>
              <a:t>MILES v. GREAT NORTHERN</a:t>
            </a:r>
            <a:r>
              <a:rPr lang="en-US" sz="4000" dirty="0" smtClean="0">
                <a:solidFill>
                  <a:srgbClr val="0070C0"/>
                </a:solidFill>
                <a:latin typeface="+mn-lt"/>
              </a:rPr>
              <a:t/>
            </a:r>
            <a:br>
              <a:rPr lang="en-US" sz="4000" dirty="0" smtClean="0">
                <a:solidFill>
                  <a:srgbClr val="0070C0"/>
                </a:solidFill>
                <a:latin typeface="+mn-lt"/>
              </a:rPr>
            </a:br>
            <a:endParaRPr lang="en-US" sz="4000" dirty="0">
              <a:solidFill>
                <a:srgbClr val="0070C0"/>
              </a:solidFill>
              <a:latin typeface="+mn-lt"/>
            </a:endParaRPr>
          </a:p>
        </p:txBody>
      </p:sp>
      <p:sp>
        <p:nvSpPr>
          <p:cNvPr id="3" name="Content Placeholder 2"/>
          <p:cNvSpPr>
            <a:spLocks noGrp="1"/>
          </p:cNvSpPr>
          <p:nvPr>
            <p:ph idx="1"/>
          </p:nvPr>
        </p:nvSpPr>
        <p:spPr/>
        <p:txBody>
          <a:bodyPr/>
          <a:lstStyle/>
          <a:p>
            <a:r>
              <a:rPr lang="en-US" dirty="0" smtClean="0"/>
              <a:t>Eighteen months after original request insureds obtained new counsel and authorized the alarm company to produce records and agreed to produce tax returns if insurer would execute a confidentiality agreement.</a:t>
            </a:r>
          </a:p>
          <a:p>
            <a:r>
              <a:rPr lang="en-US" dirty="0" smtClean="0"/>
              <a:t>More than two years after original request insurer finally obtained tax returns and alarm records.</a:t>
            </a:r>
          </a:p>
          <a:p>
            <a:r>
              <a:rPr lang="en-US" dirty="0" smtClean="0"/>
              <a:t>Insurer paid mortgagee over $ 1 million  and thereby became subrogated to rights of mortgagee.</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27</a:t>
            </a:fld>
            <a:endParaRPr lang="en-US" dirty="0"/>
          </a:p>
        </p:txBody>
      </p:sp>
    </p:spTree>
    <p:extLst>
      <p:ext uri="{BB962C8B-B14F-4D97-AF65-F5344CB8AC3E}">
        <p14:creationId xmlns:p14="http://schemas.microsoft.com/office/powerpoint/2010/main" val="9107197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pPr algn="ctr"/>
            <a:r>
              <a:rPr lang="en-US" sz="3400" b="1" dirty="0" smtClean="0">
                <a:solidFill>
                  <a:srgbClr val="0070C0"/>
                </a:solidFill>
                <a:latin typeface="+mn-lt"/>
              </a:rPr>
              <a:t>MILES v. GREAT NORTHERN </a:t>
            </a:r>
            <a:endParaRPr lang="en-US" sz="3400" b="1" dirty="0">
              <a:solidFill>
                <a:srgbClr val="0070C0"/>
              </a:solidFill>
              <a:latin typeface="+mn-lt"/>
            </a:endParaRPr>
          </a:p>
        </p:txBody>
      </p:sp>
      <p:sp>
        <p:nvSpPr>
          <p:cNvPr id="3" name="Content Placeholder 2"/>
          <p:cNvSpPr>
            <a:spLocks noGrp="1"/>
          </p:cNvSpPr>
          <p:nvPr>
            <p:ph idx="1"/>
          </p:nvPr>
        </p:nvSpPr>
        <p:spPr>
          <a:xfrm>
            <a:off x="457200" y="1676400"/>
            <a:ext cx="8229600" cy="4648200"/>
          </a:xfrm>
        </p:spPr>
        <p:txBody>
          <a:bodyPr>
            <a:normAutofit fontScale="70000" lnSpcReduction="20000"/>
          </a:bodyPr>
          <a:lstStyle/>
          <a:p>
            <a:endParaRPr lang="en-US" dirty="0" smtClean="0"/>
          </a:p>
          <a:p>
            <a:r>
              <a:rPr lang="en-US" sz="2800" dirty="0" smtClean="0"/>
              <a:t>Insured required to  cooperate by submitting to EUO and producing relevant documents as a condition precedent to coverage.</a:t>
            </a:r>
          </a:p>
          <a:p>
            <a:r>
              <a:rPr lang="en-US" sz="2800" dirty="0" smtClean="0"/>
              <a:t>If insured is suspected of arson  information concerning financial situation, including income tax returns, is relevant and material.</a:t>
            </a:r>
          </a:p>
          <a:p>
            <a:r>
              <a:rPr lang="en-US" sz="2800" dirty="0" smtClean="0"/>
              <a:t>Ordinarily coverage can be denied for failure to cooperate only if insurer  makes an “affirmative showing of actual prejudice”  but not if insured failure is “wilful and unexcused.”</a:t>
            </a:r>
          </a:p>
          <a:p>
            <a:r>
              <a:rPr lang="en-US" sz="2800" dirty="0" smtClean="0"/>
              <a:t>In any event actual prejudice was shown because:  insurer was entitled to corroborate the limited information given  about the alarm system, insured’s financial situation, and alleged external threats; insured’s “intentional obstructionism thwarted efforts to investigate the claim “thoroughly and expeditiously” and in a “timely fashion.”</a:t>
            </a:r>
          </a:p>
          <a:p>
            <a:r>
              <a:rPr lang="en-US" sz="2800" dirty="0" smtClean="0"/>
              <a:t>“Innocent” co-insured spouse also barred from coverage  because policy language unambiguously includes term “any covered person.”</a:t>
            </a:r>
          </a:p>
          <a:p>
            <a:endParaRPr lang="en-US" dirty="0" smtClean="0"/>
          </a:p>
          <a:p>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28</a:t>
            </a:fld>
            <a:endParaRPr lang="en-US" dirty="0"/>
          </a:p>
        </p:txBody>
      </p:sp>
    </p:spTree>
    <p:extLst>
      <p:ext uri="{BB962C8B-B14F-4D97-AF65-F5344CB8AC3E}">
        <p14:creationId xmlns:p14="http://schemas.microsoft.com/office/powerpoint/2010/main" val="557076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sz="3400" b="1" dirty="0" smtClean="0">
                <a:solidFill>
                  <a:srgbClr val="0070C0"/>
                </a:solidFill>
                <a:latin typeface="+mn-lt"/>
              </a:rPr>
              <a:t>MILES v. GREAT NORTHERN</a:t>
            </a:r>
            <a:endParaRPr lang="en-US" sz="3400" b="1" dirty="0">
              <a:solidFill>
                <a:srgbClr val="0070C0"/>
              </a:solidFill>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An insured’s right to cure a breach of the duty of cooperation is limited in scope, particularly in cases of  willful failure to submit to EUO.</a:t>
            </a:r>
          </a:p>
          <a:p>
            <a:r>
              <a:rPr lang="en-US" dirty="0" smtClean="0"/>
              <a:t>Insured’s willful refusal to comply with terms of policy resulted in a “material dilution” of the insurer’s rights.</a:t>
            </a:r>
          </a:p>
          <a:p>
            <a:r>
              <a:rPr lang="en-US" dirty="0" smtClean="0"/>
              <a:t>To deny insurer’s subrogation rights to recover $ 1 million paid to mortgagees would unjustly enrich the insureds.</a:t>
            </a:r>
          </a:p>
          <a:p>
            <a:r>
              <a:rPr lang="en-US" dirty="0" smtClean="0"/>
              <a:t>Judgment for insurer discharging it from its coverage obligations.</a:t>
            </a:r>
          </a:p>
          <a:p>
            <a:r>
              <a:rPr lang="en-US" dirty="0" smtClean="0"/>
              <a:t>Judgment for Insurer on its counterclaim for amounts paid to mortgagees.</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29</a:t>
            </a:fld>
            <a:endParaRPr lang="en-US" dirty="0"/>
          </a:p>
        </p:txBody>
      </p:sp>
    </p:spTree>
    <p:extLst>
      <p:ext uri="{BB962C8B-B14F-4D97-AF65-F5344CB8AC3E}">
        <p14:creationId xmlns:p14="http://schemas.microsoft.com/office/powerpoint/2010/main" val="5175891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2" name="Slide Number Placeholder 1"/>
          <p:cNvSpPr>
            <a:spLocks noGrp="1"/>
          </p:cNvSpPr>
          <p:nvPr>
            <p:ph type="sldNum" sz="quarter" idx="12"/>
          </p:nvPr>
        </p:nvSpPr>
        <p:spPr/>
        <p:txBody>
          <a:bodyPr/>
          <a:lstStyle/>
          <a:p>
            <a:pPr>
              <a:defRPr/>
            </a:pPr>
            <a:fld id="{F0BCE2CD-0E99-4002-9A9E-F919A4205F4D}" type="slidenum">
              <a:rPr lang="en-US" smtClean="0"/>
              <a:pPr>
                <a:defRPr/>
              </a:pPr>
              <a:t>3</a:t>
            </a:fld>
            <a:endParaRPr lang="en-US" dirty="0"/>
          </a:p>
        </p:txBody>
      </p:sp>
      <p:sp>
        <p:nvSpPr>
          <p:cNvPr id="15362" name="Rectangle 2"/>
          <p:cNvSpPr>
            <a:spLocks noGrp="1" noChangeArrowheads="1"/>
          </p:cNvSpPr>
          <p:nvPr>
            <p:ph type="title" idx="4294967295"/>
          </p:nvPr>
        </p:nvSpPr>
        <p:spPr>
          <a:xfrm>
            <a:off x="1588" y="685800"/>
            <a:ext cx="9142412" cy="1143000"/>
          </a:xfrm>
          <a:noFill/>
        </p:spPr>
        <p:txBody>
          <a:bodyPr>
            <a:normAutofit/>
          </a:bodyPr>
          <a:lstStyle/>
          <a:p>
            <a:pPr algn="ctr" eaLnBrk="1" hangingPunct="1"/>
            <a:r>
              <a:rPr lang="en-US" altLang="en-US" sz="2400" b="1" dirty="0" smtClean="0">
                <a:solidFill>
                  <a:srgbClr val="000000"/>
                </a:solidFill>
                <a:latin typeface="Garamond" pitchFamily="18" charset="0"/>
              </a:rPr>
              <a:t>Claflin v. Commonwealth Ins. Co. of Massachusetts</a:t>
            </a:r>
            <a:br>
              <a:rPr lang="en-US" altLang="en-US" sz="2400" b="1" dirty="0" smtClean="0">
                <a:solidFill>
                  <a:srgbClr val="000000"/>
                </a:solidFill>
                <a:latin typeface="Garamond" pitchFamily="18" charset="0"/>
              </a:rPr>
            </a:br>
            <a:r>
              <a:rPr lang="en-US" altLang="en-US" sz="2400" b="1" dirty="0" smtClean="0">
                <a:solidFill>
                  <a:srgbClr val="000000"/>
                </a:solidFill>
                <a:latin typeface="Garamond" pitchFamily="18" charset="0"/>
              </a:rPr>
              <a:t>110 U.S. 81 (1884)</a:t>
            </a:r>
          </a:p>
        </p:txBody>
      </p:sp>
      <p:sp>
        <p:nvSpPr>
          <p:cNvPr id="285699" name="Rectangle 3"/>
          <p:cNvSpPr>
            <a:spLocks noGrp="1" noChangeArrowheads="1"/>
          </p:cNvSpPr>
          <p:nvPr>
            <p:ph type="body" idx="4294967295"/>
          </p:nvPr>
        </p:nvSpPr>
        <p:spPr>
          <a:xfrm>
            <a:off x="685800" y="1981200"/>
            <a:ext cx="8458200" cy="4495800"/>
          </a:xfrm>
        </p:spPr>
        <p:txBody>
          <a:bodyPr>
            <a:normAutofit/>
          </a:bodyPr>
          <a:lstStyle/>
          <a:p>
            <a:pPr marL="0" indent="0">
              <a:buClr>
                <a:schemeClr val="tx1"/>
              </a:buClr>
              <a:buNone/>
            </a:pPr>
            <a:r>
              <a:rPr lang="en-US" sz="2000" dirty="0"/>
              <a:t>	</a:t>
            </a:r>
            <a:endParaRPr lang="en-US" sz="2000" dirty="0" smtClean="0"/>
          </a:p>
          <a:p>
            <a:pPr marL="0" indent="0">
              <a:lnSpc>
                <a:spcPct val="150000"/>
              </a:lnSpc>
              <a:buClr>
                <a:schemeClr val="tx1"/>
              </a:buClr>
              <a:buNone/>
            </a:pPr>
            <a:r>
              <a:rPr lang="en-US" sz="2000" dirty="0" smtClean="0"/>
              <a:t>The object of the provisions in the policies of insurance, requiring 	the assured to submit himself to an </a:t>
            </a:r>
            <a:r>
              <a:rPr lang="en-US" sz="2000" b="1" dirty="0" smtClean="0"/>
              <a:t>examination under oath</a:t>
            </a:r>
            <a:r>
              <a:rPr lang="en-US" sz="2000" dirty="0" smtClean="0"/>
              <a:t>, to be reduced to writing, was to enable the company to possess itself of all knowledge, and all information as to other sources and means of knowledge, in regard to the facts, </a:t>
            </a:r>
            <a:r>
              <a:rPr lang="en-US" sz="2000" b="1" dirty="0" smtClean="0"/>
              <a:t>material</a:t>
            </a:r>
            <a:r>
              <a:rPr lang="en-US" sz="2000" dirty="0" smtClean="0"/>
              <a:t> </a:t>
            </a:r>
            <a:r>
              <a:rPr lang="en-US" sz="2000" b="1" dirty="0" smtClean="0"/>
              <a:t>to their rights</a:t>
            </a:r>
            <a:r>
              <a:rPr lang="en-US" sz="2000" dirty="0" smtClean="0"/>
              <a:t>, to enable them to decide upon their obligations, and to protect them against </a:t>
            </a:r>
            <a:r>
              <a:rPr lang="en-US" sz="2000" b="1" dirty="0" smtClean="0"/>
              <a:t>false</a:t>
            </a:r>
            <a:r>
              <a:rPr lang="en-US" sz="2000" dirty="0" smtClean="0"/>
              <a:t> </a:t>
            </a:r>
            <a:r>
              <a:rPr lang="en-US" sz="2000" b="1" dirty="0" smtClean="0"/>
              <a:t>claims</a:t>
            </a:r>
            <a:r>
              <a:rPr lang="en-US" sz="2000" dirty="0" smtClean="0"/>
              <a:t>.</a:t>
            </a:r>
            <a:endParaRPr lang="en-US" sz="2000" dirty="0"/>
          </a:p>
          <a:p>
            <a:pPr lvl="2" eaLnBrk="1" hangingPunct="1">
              <a:lnSpc>
                <a:spcPct val="90000"/>
              </a:lnSpc>
              <a:buClr>
                <a:srgbClr val="969696"/>
              </a:buClr>
            </a:pPr>
            <a:endParaRPr lang="en-US" altLang="en-US" sz="1200" dirty="0" smtClean="0">
              <a:solidFill>
                <a:srgbClr val="000000"/>
              </a:solidFill>
              <a:latin typeface="Garamond" pitchFamily="18" charset="0"/>
            </a:endParaRPr>
          </a:p>
          <a:p>
            <a:pPr lvl="2" eaLnBrk="1" hangingPunct="1">
              <a:lnSpc>
                <a:spcPct val="90000"/>
              </a:lnSpc>
              <a:buClr>
                <a:srgbClr val="969696"/>
              </a:buClr>
            </a:pPr>
            <a:endParaRPr lang="en-US" altLang="en-US" sz="1200" dirty="0" smtClean="0">
              <a:solidFill>
                <a:srgbClr val="000000"/>
              </a:solidFill>
              <a:latin typeface="Garamond" pitchFamily="18" charset="0"/>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ZIZZO v. LIBERTY MUTUAL INS.CO.</a:t>
            </a:r>
            <a:br>
              <a:rPr lang="en-US" sz="3400" b="1" dirty="0" smtClean="0">
                <a:solidFill>
                  <a:srgbClr val="0070C0"/>
                </a:solidFill>
                <a:latin typeface="+mn-lt"/>
              </a:rPr>
            </a:br>
            <a:r>
              <a:rPr lang="en-US" sz="3400" b="1" dirty="0" smtClean="0">
                <a:solidFill>
                  <a:srgbClr val="0070C0"/>
                </a:solidFill>
                <a:latin typeface="+mn-lt"/>
              </a:rPr>
              <a:t> 728 N.Y.S. 2d 343 (2001)</a:t>
            </a:r>
            <a:endParaRPr lang="en-US" sz="3400" b="1" dirty="0">
              <a:solidFill>
                <a:srgbClr val="0070C0"/>
              </a:solidFill>
              <a:latin typeface="+mn-lt"/>
            </a:endParaRPr>
          </a:p>
        </p:txBody>
      </p:sp>
      <p:sp>
        <p:nvSpPr>
          <p:cNvPr id="3" name="Content Placeholder 2"/>
          <p:cNvSpPr>
            <a:spLocks noGrp="1"/>
          </p:cNvSpPr>
          <p:nvPr>
            <p:ph idx="1"/>
          </p:nvPr>
        </p:nvSpPr>
        <p:spPr/>
        <p:txBody>
          <a:bodyPr>
            <a:normAutofit fontScale="92500" lnSpcReduction="20000"/>
          </a:bodyPr>
          <a:lstStyle/>
          <a:p>
            <a:r>
              <a:rPr lang="en-US" dirty="0" smtClean="0"/>
              <a:t>Insured submitted to EUO and gave a proof of loss and police report.</a:t>
            </a:r>
          </a:p>
          <a:p>
            <a:r>
              <a:rPr lang="en-US" dirty="0" smtClean="0"/>
              <a:t>Insured initially refused to provide telephone records and income tax returns  because she thought they were irrelevant. She later offered to provide them but insurer refused them.</a:t>
            </a:r>
          </a:p>
          <a:p>
            <a:r>
              <a:rPr lang="en-US" dirty="0" smtClean="0"/>
              <a:t>Insurer must show that insured engaged in a “pattern of willful non-cooperation” with insurers requests “without explanation or excuse.”  </a:t>
            </a:r>
          </a:p>
          <a:p>
            <a:r>
              <a:rPr lang="en-US" dirty="0" smtClean="0"/>
              <a:t>There was question of fact as to whether insured cooperated in compliance with the policy--trial court’s denial of insurer’s Motion for Summary Judgment affirmed.</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30</a:t>
            </a:fld>
            <a:endParaRPr lang="en-US" dirty="0"/>
          </a:p>
        </p:txBody>
      </p:sp>
    </p:spTree>
    <p:extLst>
      <p:ext uri="{BB962C8B-B14F-4D97-AF65-F5344CB8AC3E}">
        <p14:creationId xmlns:p14="http://schemas.microsoft.com/office/powerpoint/2010/main" val="29278933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Autofit/>
          </a:bodyPr>
          <a:lstStyle/>
          <a:p>
            <a:pPr algn="ctr"/>
            <a:r>
              <a:rPr lang="en-US" sz="3400" b="1" dirty="0" smtClean="0">
                <a:solidFill>
                  <a:srgbClr val="0070C0"/>
                </a:solidFill>
                <a:latin typeface="+mn-lt"/>
              </a:rPr>
              <a:t>ARGENTO v. AETNA CASUALTY</a:t>
            </a:r>
            <a:br>
              <a:rPr lang="en-US" sz="3400" b="1" dirty="0" smtClean="0">
                <a:solidFill>
                  <a:srgbClr val="0070C0"/>
                </a:solidFill>
                <a:latin typeface="+mn-lt"/>
              </a:rPr>
            </a:br>
            <a:r>
              <a:rPr lang="en-US" sz="3400" b="1" dirty="0" smtClean="0">
                <a:solidFill>
                  <a:srgbClr val="0070C0"/>
                </a:solidFill>
                <a:latin typeface="+mn-lt"/>
              </a:rPr>
              <a:t>584 N.Y.S.2d 607 (1992)</a:t>
            </a:r>
            <a:endParaRPr lang="en-US" sz="3400" b="1" dirty="0">
              <a:solidFill>
                <a:srgbClr val="0070C0"/>
              </a:solidFill>
              <a:latin typeface="+mn-lt"/>
            </a:endParaRPr>
          </a:p>
        </p:txBody>
      </p:sp>
      <p:sp>
        <p:nvSpPr>
          <p:cNvPr id="3" name="Content Placeholder 2"/>
          <p:cNvSpPr>
            <a:spLocks noGrp="1"/>
          </p:cNvSpPr>
          <p:nvPr>
            <p:ph idx="1"/>
          </p:nvPr>
        </p:nvSpPr>
        <p:spPr>
          <a:xfrm>
            <a:off x="457200" y="2133600"/>
            <a:ext cx="8229600" cy="4191000"/>
          </a:xfrm>
        </p:spPr>
        <p:txBody>
          <a:bodyPr/>
          <a:lstStyle/>
          <a:p>
            <a:r>
              <a:rPr lang="en-US" dirty="0" smtClean="0"/>
              <a:t>Insurer is entitled to obtain information </a:t>
            </a:r>
            <a:r>
              <a:rPr lang="en-US" b="1" dirty="0" smtClean="0"/>
              <a:t>promptly </a:t>
            </a:r>
            <a:r>
              <a:rPr lang="en-US" dirty="0" smtClean="0"/>
              <a:t>while the information is still </a:t>
            </a:r>
            <a:r>
              <a:rPr lang="en-US" b="1" dirty="0" smtClean="0"/>
              <a:t>fresh </a:t>
            </a:r>
            <a:r>
              <a:rPr lang="en-US" dirty="0" smtClean="0"/>
              <a:t>to enable it to decide upon its obligations and protect against </a:t>
            </a:r>
            <a:r>
              <a:rPr lang="en-US" b="1" dirty="0" smtClean="0"/>
              <a:t>false claims.</a:t>
            </a:r>
            <a:r>
              <a:rPr lang="en-US" dirty="0" smtClean="0"/>
              <a:t> </a:t>
            </a:r>
            <a:endParaRPr lang="en-US" dirty="0"/>
          </a:p>
          <a:p>
            <a:r>
              <a:rPr lang="en-US" dirty="0" smtClean="0"/>
              <a:t>To permit the insured to give information more than three years after the fire would have been a </a:t>
            </a:r>
            <a:r>
              <a:rPr lang="en-US" b="1" dirty="0" smtClean="0"/>
              <a:t>material dilution </a:t>
            </a:r>
            <a:r>
              <a:rPr lang="en-US" dirty="0" smtClean="0"/>
              <a:t>of the rights of the insurer.</a:t>
            </a:r>
          </a:p>
          <a:p>
            <a:r>
              <a:rPr lang="en-US" dirty="0" smtClean="0"/>
              <a:t>Summary judgment for insurer affirmed.</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31</a:t>
            </a:fld>
            <a:endParaRPr lang="en-US" dirty="0"/>
          </a:p>
        </p:txBody>
      </p:sp>
    </p:spTree>
    <p:extLst>
      <p:ext uri="{BB962C8B-B14F-4D97-AF65-F5344CB8AC3E}">
        <p14:creationId xmlns:p14="http://schemas.microsoft.com/office/powerpoint/2010/main" val="171738673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sz="3400" b="1" dirty="0" smtClean="0">
                <a:solidFill>
                  <a:srgbClr val="0070C0"/>
                </a:solidFill>
                <a:latin typeface="+mn-lt"/>
              </a:rPr>
              <a:t>COUNTRY MUTUAL INS. CO. v. </a:t>
            </a:r>
            <a:br>
              <a:rPr lang="en-US" sz="3400" b="1" dirty="0" smtClean="0">
                <a:solidFill>
                  <a:srgbClr val="0070C0"/>
                </a:solidFill>
                <a:latin typeface="+mn-lt"/>
              </a:rPr>
            </a:br>
            <a:r>
              <a:rPr lang="en-US" sz="3400" b="1" dirty="0" smtClean="0">
                <a:solidFill>
                  <a:srgbClr val="0070C0"/>
                </a:solidFill>
                <a:latin typeface="+mn-lt"/>
              </a:rPr>
              <a:t>LIVORSI MARINE, 222 ILL.2d 303 (2006)</a:t>
            </a:r>
            <a:endParaRPr lang="en-US" sz="3400" b="1" dirty="0">
              <a:solidFill>
                <a:srgbClr val="0070C0"/>
              </a:solidFill>
              <a:latin typeface="+mn-lt"/>
            </a:endParaRPr>
          </a:p>
        </p:txBody>
      </p:sp>
      <p:sp>
        <p:nvSpPr>
          <p:cNvPr id="3" name="Content Placeholder 2"/>
          <p:cNvSpPr>
            <a:spLocks noGrp="1"/>
          </p:cNvSpPr>
          <p:nvPr>
            <p:ph idx="1"/>
          </p:nvPr>
        </p:nvSpPr>
        <p:spPr>
          <a:xfrm>
            <a:off x="457200" y="2514600"/>
            <a:ext cx="8229600" cy="3810000"/>
          </a:xfrm>
        </p:spPr>
        <p:txBody>
          <a:bodyPr/>
          <a:lstStyle/>
          <a:p>
            <a:r>
              <a:rPr lang="en-US" dirty="0" smtClean="0"/>
              <a:t>Confirmed holding of </a:t>
            </a:r>
            <a:r>
              <a:rPr lang="en-US" i="1" dirty="0" smtClean="0"/>
              <a:t>M.F.A. Mutual Insurance Co. v. Cheek, </a:t>
            </a:r>
            <a:r>
              <a:rPr lang="en-US" dirty="0" smtClean="0"/>
              <a:t>66 Ill.2d 492, 498 (1977) – Unless a breach of the cooperation clause substantially prejudices the insurer, the insurer cannot rely on the breach to escape its obligations under the policy.</a:t>
            </a:r>
          </a:p>
          <a:p>
            <a:r>
              <a:rPr lang="en-US" i="1" dirty="0" smtClean="0"/>
              <a:t>Cheek </a:t>
            </a:r>
            <a:r>
              <a:rPr lang="en-US" dirty="0" smtClean="0"/>
              <a:t> was not an EUO case.</a:t>
            </a:r>
            <a:endParaRPr lang="en-US" i="1"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32</a:t>
            </a:fld>
            <a:endParaRPr lang="en-US" dirty="0"/>
          </a:p>
        </p:txBody>
      </p:sp>
    </p:spTree>
    <p:extLst>
      <p:ext uri="{BB962C8B-B14F-4D97-AF65-F5344CB8AC3E}">
        <p14:creationId xmlns:p14="http://schemas.microsoft.com/office/powerpoint/2010/main" val="1116134095"/>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CAMPBELL v. ALLSTATE INS. CO.</a:t>
            </a:r>
            <a:br>
              <a:rPr lang="en-US" sz="3400" b="1" dirty="0" smtClean="0">
                <a:solidFill>
                  <a:srgbClr val="0070C0"/>
                </a:solidFill>
                <a:latin typeface="+mn-lt"/>
              </a:rPr>
            </a:br>
            <a:r>
              <a:rPr lang="en-US" sz="3400" b="1" dirty="0" smtClean="0">
                <a:solidFill>
                  <a:srgbClr val="0070C0"/>
                </a:solidFill>
                <a:latin typeface="+mn-lt"/>
              </a:rPr>
              <a:t>60 Cal.2d 303 (1963)</a:t>
            </a:r>
            <a:endParaRPr lang="en-US" sz="3400" b="1" dirty="0">
              <a:solidFill>
                <a:srgbClr val="0070C0"/>
              </a:solidFill>
              <a:latin typeface="+mn-lt"/>
            </a:endParaRPr>
          </a:p>
        </p:txBody>
      </p:sp>
      <p:sp>
        <p:nvSpPr>
          <p:cNvPr id="3" name="Content Placeholder 2"/>
          <p:cNvSpPr>
            <a:spLocks noGrp="1"/>
          </p:cNvSpPr>
          <p:nvPr>
            <p:ph idx="1"/>
          </p:nvPr>
        </p:nvSpPr>
        <p:spPr>
          <a:xfrm>
            <a:off x="381000" y="1935480"/>
            <a:ext cx="8305800" cy="5151120"/>
          </a:xfrm>
        </p:spPr>
        <p:txBody>
          <a:bodyPr>
            <a:normAutofit fontScale="92500" lnSpcReduction="10000"/>
          </a:bodyPr>
          <a:lstStyle/>
          <a:p>
            <a:r>
              <a:rPr lang="en-US" dirty="0" smtClean="0"/>
              <a:t>Third party claim—automobile liability policy.</a:t>
            </a:r>
          </a:p>
          <a:p>
            <a:r>
              <a:rPr lang="en-US" dirty="0" smtClean="0"/>
              <a:t>Claimants were injured when insured rear-ended   their car. Insured notified the insurer by telegram on the date of the accident and informed insurer of the location of his damaged auto and then disappeared.</a:t>
            </a:r>
          </a:p>
          <a:p>
            <a:r>
              <a:rPr lang="en-US" dirty="0" smtClean="0"/>
              <a:t>Known f</a:t>
            </a:r>
            <a:r>
              <a:rPr lang="en-US" dirty="0" smtClean="0"/>
              <a:t>acts indicated </a:t>
            </a:r>
            <a:r>
              <a:rPr lang="en-US" dirty="0" smtClean="0"/>
              <a:t>that: the claimants were free of fault; insured was negligent; and insurer would have </a:t>
            </a:r>
            <a:r>
              <a:rPr lang="en-US" dirty="0" smtClean="0"/>
              <a:t>been </a:t>
            </a:r>
            <a:r>
              <a:rPr lang="en-US" dirty="0" smtClean="0"/>
              <a:t>liable on the policy even if insured had cooperated with insurer. </a:t>
            </a:r>
          </a:p>
          <a:p>
            <a:r>
              <a:rPr lang="en-US" dirty="0" smtClean="0"/>
              <a:t>Default judgment entered against insured</a:t>
            </a:r>
            <a:r>
              <a:rPr lang="en-US" dirty="0" smtClean="0"/>
              <a:t>.</a:t>
            </a:r>
          </a:p>
          <a:p>
            <a:r>
              <a:rPr lang="en-US" dirty="0" smtClean="0"/>
              <a:t>California Supreme court reversed prior Appellate Court case and held that breach of cooperation clause does not give rise to a presumption of prejudice.</a:t>
            </a:r>
            <a:endParaRPr lang="en-US" dirty="0" smtClean="0"/>
          </a:p>
          <a:p>
            <a:r>
              <a:rPr lang="en-US" dirty="0" smtClean="0"/>
              <a:t>Burden is on insurer to show that a breach of cooperation clause resulted in prejudice</a:t>
            </a:r>
            <a:r>
              <a:rPr lang="en-US" dirty="0"/>
              <a:t>.</a:t>
            </a: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33</a:t>
            </a:fld>
            <a:endParaRPr lang="en-US" dirty="0"/>
          </a:p>
        </p:txBody>
      </p:sp>
    </p:spTree>
    <p:extLst>
      <p:ext uri="{BB962C8B-B14F-4D97-AF65-F5344CB8AC3E}">
        <p14:creationId xmlns:p14="http://schemas.microsoft.com/office/powerpoint/2010/main" val="18834620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en-US" sz="3400" b="1" dirty="0" smtClean="0">
                <a:solidFill>
                  <a:srgbClr val="0070C0"/>
                </a:solidFill>
                <a:latin typeface="+mn-lt"/>
              </a:rPr>
              <a:t>PISER v. STATE FARM</a:t>
            </a:r>
            <a:br>
              <a:rPr lang="en-US" sz="3400" b="1" dirty="0" smtClean="0">
                <a:solidFill>
                  <a:srgbClr val="0070C0"/>
                </a:solidFill>
                <a:latin typeface="+mn-lt"/>
              </a:rPr>
            </a:br>
            <a:r>
              <a:rPr lang="en-US" sz="3400" b="1" dirty="0" smtClean="0">
                <a:solidFill>
                  <a:srgbClr val="0070C0"/>
                </a:solidFill>
                <a:latin typeface="+mn-lt"/>
              </a:rPr>
              <a:t>405 Ill. App.3d 341 (1</a:t>
            </a:r>
            <a:r>
              <a:rPr lang="en-US" sz="3400" b="1" baseline="30000" dirty="0" smtClean="0">
                <a:solidFill>
                  <a:srgbClr val="0070C0"/>
                </a:solidFill>
                <a:latin typeface="+mn-lt"/>
              </a:rPr>
              <a:t>st</a:t>
            </a:r>
            <a:r>
              <a:rPr lang="en-US" sz="3400" b="1" dirty="0" smtClean="0">
                <a:solidFill>
                  <a:srgbClr val="0070C0"/>
                </a:solidFill>
                <a:latin typeface="+mn-lt"/>
              </a:rPr>
              <a:t> Dist. 2010)</a:t>
            </a:r>
            <a:endParaRPr lang="en-US" sz="3400" b="1" dirty="0">
              <a:solidFill>
                <a:srgbClr val="0070C0"/>
              </a:solidFill>
              <a:latin typeface="+mn-lt"/>
            </a:endParaRPr>
          </a:p>
        </p:txBody>
      </p:sp>
      <p:sp>
        <p:nvSpPr>
          <p:cNvPr id="3" name="Content Placeholder 2"/>
          <p:cNvSpPr>
            <a:spLocks noGrp="1"/>
          </p:cNvSpPr>
          <p:nvPr>
            <p:ph idx="1"/>
          </p:nvPr>
        </p:nvSpPr>
        <p:spPr>
          <a:xfrm>
            <a:off x="457200" y="2286000"/>
            <a:ext cx="8229600" cy="4038600"/>
          </a:xfrm>
        </p:spPr>
        <p:txBody>
          <a:bodyPr>
            <a:normAutofit/>
          </a:bodyPr>
          <a:lstStyle/>
          <a:p>
            <a:r>
              <a:rPr lang="en-US" dirty="0" smtClean="0"/>
              <a:t>Vehicle theft claim-customized motorcycle - $60,000</a:t>
            </a:r>
          </a:p>
          <a:p>
            <a:r>
              <a:rPr lang="en-US" dirty="0" smtClean="0"/>
              <a:t>Three hour unsworn statement taken</a:t>
            </a:r>
          </a:p>
          <a:p>
            <a:r>
              <a:rPr lang="en-US" dirty="0" smtClean="0"/>
              <a:t>Financial authorization for credit report-not given</a:t>
            </a:r>
          </a:p>
          <a:p>
            <a:r>
              <a:rPr lang="en-US" dirty="0" smtClean="0"/>
              <a:t>EUO-not given</a:t>
            </a:r>
          </a:p>
          <a:p>
            <a:r>
              <a:rPr lang="en-US" dirty="0" smtClean="0"/>
              <a:t>Tax returns three years, list of credit and charge accounts, loans, bank statements-not given</a:t>
            </a:r>
          </a:p>
          <a:p>
            <a:pPr marL="0" indent="0">
              <a:buNone/>
            </a:pPr>
            <a:endParaRPr lang="en-US" dirty="0" smtClean="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34</a:t>
            </a:fld>
            <a:endParaRPr lang="en-US" dirty="0"/>
          </a:p>
        </p:txBody>
      </p:sp>
    </p:spTree>
    <p:extLst>
      <p:ext uri="{BB962C8B-B14F-4D97-AF65-F5344CB8AC3E}">
        <p14:creationId xmlns:p14="http://schemas.microsoft.com/office/powerpoint/2010/main" val="4018009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dirty="0">
                <a:solidFill>
                  <a:srgbClr val="0070C0"/>
                </a:solidFill>
                <a:latin typeface="+mn-lt"/>
              </a:rPr>
              <a:t>PISER v. STATE FARM</a:t>
            </a:r>
            <a:r>
              <a:rPr lang="en-US" sz="3400" b="1" dirty="0">
                <a:solidFill>
                  <a:srgbClr val="000000"/>
                </a:solidFill>
                <a:latin typeface="Garamond" panose="02020404030301010803" pitchFamily="18" charset="0"/>
              </a:rPr>
              <a:t/>
            </a:r>
            <a:br>
              <a:rPr lang="en-US" sz="3400" b="1" dirty="0">
                <a:solidFill>
                  <a:srgbClr val="000000"/>
                </a:solidFill>
                <a:latin typeface="Garamond" panose="02020404030301010803" pitchFamily="18" charset="0"/>
              </a:rPr>
            </a:br>
            <a:endParaRPr lang="en-US" sz="3400" dirty="0"/>
          </a:p>
        </p:txBody>
      </p:sp>
      <p:sp>
        <p:nvSpPr>
          <p:cNvPr id="3" name="Content Placeholder 2"/>
          <p:cNvSpPr>
            <a:spLocks noGrp="1"/>
          </p:cNvSpPr>
          <p:nvPr>
            <p:ph idx="1"/>
          </p:nvPr>
        </p:nvSpPr>
        <p:spPr/>
        <p:txBody>
          <a:bodyPr/>
          <a:lstStyle/>
          <a:p>
            <a:r>
              <a:rPr lang="en-US" dirty="0" smtClean="0"/>
              <a:t>Insured files suit for breach of contract</a:t>
            </a:r>
          </a:p>
          <a:p>
            <a:r>
              <a:rPr lang="en-US" dirty="0" smtClean="0"/>
              <a:t>Insurer moves to dismiss-breach of cooperation clause</a:t>
            </a:r>
          </a:p>
          <a:p>
            <a:r>
              <a:rPr lang="en-US" dirty="0" smtClean="0"/>
              <a:t>Unless the alleged breach of the cooperation clause </a:t>
            </a:r>
            <a:r>
              <a:rPr lang="en-US" b="1" dirty="0" smtClean="0"/>
              <a:t>substantially prejudices </a:t>
            </a:r>
            <a:r>
              <a:rPr lang="en-US" dirty="0" smtClean="0"/>
              <a:t>the insurer it is not a defense under the contract</a:t>
            </a:r>
          </a:p>
          <a:p>
            <a:r>
              <a:rPr lang="en-US" dirty="0" smtClean="0"/>
              <a:t>Proof of substantial  prejudice requires the insurer to demonstrate  it was “</a:t>
            </a:r>
            <a:r>
              <a:rPr lang="en-US" b="1" dirty="0" smtClean="0"/>
              <a:t>actually hampered”</a:t>
            </a:r>
          </a:p>
          <a:p>
            <a:r>
              <a:rPr lang="en-US" dirty="0" smtClean="0"/>
              <a:t>Insured argued that whether any of the info sought was relevant and whether insurer was actually prejudiced is a question of fact and requires discovery</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35</a:t>
            </a:fld>
            <a:endParaRPr lang="en-US" dirty="0"/>
          </a:p>
        </p:txBody>
      </p:sp>
    </p:spTree>
    <p:extLst>
      <p:ext uri="{BB962C8B-B14F-4D97-AF65-F5344CB8AC3E}">
        <p14:creationId xmlns:p14="http://schemas.microsoft.com/office/powerpoint/2010/main" val="30983377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sz="3400" b="1" dirty="0">
                <a:solidFill>
                  <a:srgbClr val="0070C0"/>
                </a:solidFill>
                <a:latin typeface="+mn-lt"/>
              </a:rPr>
              <a:t>PISER v. STATE FARM</a:t>
            </a:r>
            <a:endParaRPr lang="en-US" sz="3400"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t>Compliance with cooperation clause is a condition precedent to recovery and non-compliance bars claim</a:t>
            </a:r>
          </a:p>
          <a:p>
            <a:r>
              <a:rPr lang="en-US" dirty="0" smtClean="0"/>
              <a:t>Policy condition requiring cooperation </a:t>
            </a:r>
            <a:r>
              <a:rPr lang="en-US" dirty="0" smtClean="0"/>
              <a:t>is </a:t>
            </a:r>
            <a:r>
              <a:rPr lang="en-US" dirty="0" smtClean="0"/>
              <a:t>one of great importance</a:t>
            </a:r>
          </a:p>
          <a:p>
            <a:r>
              <a:rPr lang="en-US" dirty="0" smtClean="0"/>
              <a:t>Typically insurer has no knowledge of relevant facts while insured has exclusive knowledge</a:t>
            </a:r>
          </a:p>
          <a:p>
            <a:r>
              <a:rPr lang="en-US" dirty="0" smtClean="0"/>
              <a:t>Where insured makes “virtually no effort” to produce relevant information-insurer entitled to judgment</a:t>
            </a:r>
          </a:p>
          <a:p>
            <a:r>
              <a:rPr lang="en-US" dirty="0" smtClean="0"/>
              <a:t>Insured’s efforts to cooperate were negligible</a:t>
            </a:r>
          </a:p>
          <a:p>
            <a:r>
              <a:rPr lang="en-US" dirty="0" smtClean="0"/>
              <a:t>Dismissal affirmed</a:t>
            </a:r>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36</a:t>
            </a:fld>
            <a:endParaRPr lang="en-US" dirty="0"/>
          </a:p>
        </p:txBody>
      </p:sp>
    </p:spTree>
    <p:extLst>
      <p:ext uri="{BB962C8B-B14F-4D97-AF65-F5344CB8AC3E}">
        <p14:creationId xmlns:p14="http://schemas.microsoft.com/office/powerpoint/2010/main" val="19034501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CROWELL v. STATE FARM</a:t>
            </a:r>
            <a:br>
              <a:rPr lang="en-US" sz="3400" b="1" dirty="0" smtClean="0">
                <a:solidFill>
                  <a:srgbClr val="0070C0"/>
                </a:solidFill>
                <a:latin typeface="+mn-lt"/>
              </a:rPr>
            </a:br>
            <a:r>
              <a:rPr lang="en-US" sz="3400" b="1" dirty="0" smtClean="0">
                <a:solidFill>
                  <a:srgbClr val="0070C0"/>
                </a:solidFill>
                <a:latin typeface="+mn-lt"/>
              </a:rPr>
              <a:t>259 Ill.App.3d 456 (5</a:t>
            </a:r>
            <a:r>
              <a:rPr lang="en-US" sz="3400" b="1" baseline="30000" dirty="0" smtClean="0">
                <a:solidFill>
                  <a:srgbClr val="0070C0"/>
                </a:solidFill>
                <a:latin typeface="+mn-lt"/>
              </a:rPr>
              <a:t>th</a:t>
            </a:r>
            <a:r>
              <a:rPr lang="en-US" sz="3400" b="1" dirty="0" smtClean="0">
                <a:solidFill>
                  <a:srgbClr val="0070C0"/>
                </a:solidFill>
                <a:latin typeface="+mn-lt"/>
              </a:rPr>
              <a:t> Dist. 1994)</a:t>
            </a:r>
            <a:endParaRPr lang="en-US" sz="3400" b="1" dirty="0">
              <a:solidFill>
                <a:srgbClr val="0070C0"/>
              </a:solidFill>
              <a:latin typeface="+mn-lt"/>
            </a:endParaRPr>
          </a:p>
        </p:txBody>
      </p:sp>
      <p:sp>
        <p:nvSpPr>
          <p:cNvPr id="3" name="Content Placeholder 2"/>
          <p:cNvSpPr>
            <a:spLocks noGrp="1"/>
          </p:cNvSpPr>
          <p:nvPr>
            <p:ph idx="1"/>
          </p:nvPr>
        </p:nvSpPr>
        <p:spPr>
          <a:xfrm>
            <a:off x="457200" y="2362200"/>
            <a:ext cx="8229600" cy="3962400"/>
          </a:xfrm>
        </p:spPr>
        <p:txBody>
          <a:bodyPr>
            <a:normAutofit lnSpcReduction="10000"/>
          </a:bodyPr>
          <a:lstStyle/>
          <a:p>
            <a:r>
              <a:rPr lang="en-US" dirty="0" smtClean="0"/>
              <a:t>Fire claim-business premises-incendiary</a:t>
            </a:r>
          </a:p>
          <a:p>
            <a:r>
              <a:rPr lang="en-US" dirty="0" smtClean="0"/>
              <a:t>Insured gave EUO but refused to answer certain questions re his financial status</a:t>
            </a:r>
          </a:p>
          <a:p>
            <a:r>
              <a:rPr lang="en-US" dirty="0" smtClean="0"/>
              <a:t>Failed to produce requested financial documents and insured’s fiancé refused EUO – married 4 days later</a:t>
            </a:r>
          </a:p>
          <a:p>
            <a:r>
              <a:rPr lang="en-US" dirty="0" smtClean="0"/>
              <a:t>Insured was target of criminal investigation – charges later dropped</a:t>
            </a:r>
          </a:p>
          <a:p>
            <a:pPr marL="0" indent="0">
              <a:buNone/>
            </a:pPr>
            <a:endParaRPr lang="en-US" dirty="0"/>
          </a:p>
          <a:p>
            <a:pPr marL="0" indent="0">
              <a:buNone/>
            </a:pPr>
            <a:r>
              <a:rPr lang="en-US" dirty="0" smtClean="0"/>
              <a:t> </a:t>
            </a:r>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37</a:t>
            </a:fld>
            <a:endParaRPr lang="en-US" dirty="0"/>
          </a:p>
        </p:txBody>
      </p:sp>
    </p:spTree>
    <p:extLst>
      <p:ext uri="{BB962C8B-B14F-4D97-AF65-F5344CB8AC3E}">
        <p14:creationId xmlns:p14="http://schemas.microsoft.com/office/powerpoint/2010/main" val="13723228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00912"/>
          </a:xfrm>
        </p:spPr>
        <p:txBody>
          <a:bodyPr>
            <a:normAutofit/>
          </a:bodyPr>
          <a:lstStyle/>
          <a:p>
            <a:pPr algn="ctr"/>
            <a:r>
              <a:rPr lang="en-US" sz="3400" b="1" dirty="0" smtClean="0">
                <a:solidFill>
                  <a:srgbClr val="0070C0"/>
                </a:solidFill>
                <a:latin typeface="+mn-lt"/>
              </a:rPr>
              <a:t>CROWELL v. STATE FARM</a:t>
            </a:r>
            <a:endParaRPr lang="en-US" sz="3400" b="1" dirty="0">
              <a:solidFill>
                <a:srgbClr val="0070C0"/>
              </a:solidFill>
              <a:latin typeface="+mn-lt"/>
            </a:endParaRPr>
          </a:p>
        </p:txBody>
      </p:sp>
      <p:sp>
        <p:nvSpPr>
          <p:cNvPr id="3" name="Content Placeholder 2"/>
          <p:cNvSpPr>
            <a:spLocks noGrp="1"/>
          </p:cNvSpPr>
          <p:nvPr>
            <p:ph idx="1"/>
          </p:nvPr>
        </p:nvSpPr>
        <p:spPr/>
        <p:txBody>
          <a:bodyPr/>
          <a:lstStyle/>
          <a:p>
            <a:r>
              <a:rPr lang="en-US" dirty="0" smtClean="0"/>
              <a:t>Insurer filed Motion for Summary Judgment</a:t>
            </a:r>
          </a:p>
          <a:p>
            <a:r>
              <a:rPr lang="en-US" dirty="0" smtClean="0"/>
              <a:t>Insured filed response to motion offering to submit to a deposition “at which he will answer all material questions with the guidance of his attorney”</a:t>
            </a:r>
          </a:p>
          <a:p>
            <a:r>
              <a:rPr lang="en-US" dirty="0" smtClean="0"/>
              <a:t>Summary judgment reversed.  Insured’s conduct “does not demonstrate … consistent, obstinate, and permanent refusal to cooperate”</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38</a:t>
            </a:fld>
            <a:endParaRPr lang="en-US" dirty="0"/>
          </a:p>
        </p:txBody>
      </p:sp>
    </p:spTree>
    <p:extLst>
      <p:ext uri="{BB962C8B-B14F-4D97-AF65-F5344CB8AC3E}">
        <p14:creationId xmlns:p14="http://schemas.microsoft.com/office/powerpoint/2010/main" val="35890055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1143000"/>
          </a:xfrm>
        </p:spPr>
        <p:txBody>
          <a:bodyPr>
            <a:normAutofit/>
          </a:bodyPr>
          <a:lstStyle/>
          <a:p>
            <a:pPr algn="ctr"/>
            <a:r>
              <a:rPr lang="en-US" sz="6000" b="1" dirty="0" smtClean="0">
                <a:solidFill>
                  <a:srgbClr val="0070C0"/>
                </a:solidFill>
                <a:latin typeface="+mn-lt"/>
              </a:rPr>
              <a:t>REMEDY</a:t>
            </a:r>
            <a:endParaRPr lang="en-US" sz="6000" b="1" dirty="0">
              <a:solidFill>
                <a:srgbClr val="0070C0"/>
              </a:solidFill>
              <a:latin typeface="+mn-lt"/>
            </a:endParaRPr>
          </a:p>
        </p:txBody>
      </p:sp>
      <p:sp>
        <p:nvSpPr>
          <p:cNvPr id="3" name="Footer Placeholder 2"/>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9D9837F8-412F-4FD7-AEC2-952FB0307B69}" type="slidenum">
              <a:rPr lang="en-US" smtClean="0"/>
              <a:pPr>
                <a:defRPr/>
              </a:pPr>
              <a:t>39</a:t>
            </a:fld>
            <a:endParaRPr lang="en-US" dirty="0"/>
          </a:p>
        </p:txBody>
      </p:sp>
    </p:spTree>
    <p:extLst>
      <p:ext uri="{BB962C8B-B14F-4D97-AF65-F5344CB8AC3E}">
        <p14:creationId xmlns:p14="http://schemas.microsoft.com/office/powerpoint/2010/main" val="1106866947"/>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a:solidFill>
                  <a:srgbClr val="FFFF00"/>
                </a:solidFill>
              </a:rPr>
              <a:t>EXAMINATION UNDER OATH</a:t>
            </a:r>
            <a:endParaRPr lang="en-US" sz="5400" dirty="0"/>
          </a:p>
        </p:txBody>
      </p:sp>
      <p:sp>
        <p:nvSpPr>
          <p:cNvPr id="3" name="Text Placeholder 2"/>
          <p:cNvSpPr>
            <a:spLocks noGrp="1"/>
          </p:cNvSpPr>
          <p:nvPr>
            <p:ph type="body" idx="1"/>
          </p:nvPr>
        </p:nvSpPr>
        <p:spPr>
          <a:xfrm rot="20694969">
            <a:off x="685794" y="3567909"/>
            <a:ext cx="7772400" cy="1985665"/>
          </a:xfrm>
        </p:spPr>
        <p:txBody>
          <a:bodyPr>
            <a:normAutofit/>
          </a:bodyPr>
          <a:lstStyle/>
          <a:p>
            <a:pPr algn="ctr"/>
            <a:endParaRPr lang="en-US" sz="4000"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7EBEE96A-DD06-44D7-951E-46B4EB87B895}" type="slidenum">
              <a:rPr lang="en-US" smtClean="0"/>
              <a:pPr>
                <a:defRPr/>
              </a:pPr>
              <a:t>4</a:t>
            </a:fld>
            <a:endParaRPr lang="en-US" dirty="0"/>
          </a:p>
        </p:txBody>
      </p:sp>
      <p:sp>
        <p:nvSpPr>
          <p:cNvPr id="7" name="Rectangle 6"/>
          <p:cNvSpPr/>
          <p:nvPr/>
        </p:nvSpPr>
        <p:spPr>
          <a:xfrm rot="20230930">
            <a:off x="3111500" y="2967335"/>
            <a:ext cx="2920992" cy="1754326"/>
          </a:xfrm>
          <a:prstGeom prst="rect">
            <a:avLst/>
          </a:prstGeom>
          <a:noFill/>
        </p:spPr>
        <p:txBody>
          <a:bodyPr wrap="none" lIns="91440" tIns="45720" rIns="91440" bIns="45720">
            <a:spAutoFit/>
          </a:bodyPr>
          <a:lstStyle/>
          <a:p>
            <a:pPr algn="ctr"/>
            <a:endPar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WHAT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120417313"/>
      </p:ext>
    </p:extLst>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b="1" dirty="0">
                <a:solidFill>
                  <a:srgbClr val="0070C0"/>
                </a:solidFill>
                <a:latin typeface="+mn-lt"/>
              </a:rPr>
              <a:t>PIRO v. PEKIN INS. CO</a:t>
            </a:r>
            <a:r>
              <a:rPr lang="en-US" sz="3400" b="1" dirty="0" smtClean="0">
                <a:solidFill>
                  <a:srgbClr val="0070C0"/>
                </a:solidFill>
                <a:latin typeface="+mn-lt"/>
              </a:rPr>
              <a:t>.,</a:t>
            </a:r>
            <a:r>
              <a:rPr lang="en-US" sz="3400" b="1" dirty="0">
                <a:solidFill>
                  <a:srgbClr val="0070C0"/>
                </a:solidFill>
                <a:latin typeface="+mn-lt"/>
              </a:rPr>
              <a:t/>
            </a:r>
            <a:br>
              <a:rPr lang="en-US" sz="3400" b="1" dirty="0">
                <a:solidFill>
                  <a:srgbClr val="0070C0"/>
                </a:solidFill>
                <a:latin typeface="+mn-lt"/>
              </a:rPr>
            </a:br>
            <a:r>
              <a:rPr lang="en-US" sz="3400" b="1" dirty="0">
                <a:solidFill>
                  <a:srgbClr val="0070C0"/>
                </a:solidFill>
                <a:latin typeface="+mn-lt"/>
              </a:rPr>
              <a:t>162 Ill.App.3d 225 (5</a:t>
            </a:r>
            <a:r>
              <a:rPr lang="en-US" sz="3400" b="1" baseline="30000" dirty="0">
                <a:solidFill>
                  <a:srgbClr val="0070C0"/>
                </a:solidFill>
                <a:latin typeface="+mn-lt"/>
              </a:rPr>
              <a:t>th</a:t>
            </a:r>
            <a:r>
              <a:rPr lang="en-US" sz="3400" b="1" dirty="0">
                <a:solidFill>
                  <a:srgbClr val="0070C0"/>
                </a:solidFill>
                <a:latin typeface="+mn-lt"/>
              </a:rPr>
              <a:t> Dist. 1987</a:t>
            </a:r>
            <a:r>
              <a:rPr lang="en-US" sz="3400" dirty="0">
                <a:solidFill>
                  <a:srgbClr val="0070C0"/>
                </a:solidFill>
              </a:rPr>
              <a:t>)</a:t>
            </a:r>
          </a:p>
        </p:txBody>
      </p:sp>
      <p:sp>
        <p:nvSpPr>
          <p:cNvPr id="3" name="Content Placeholder 2"/>
          <p:cNvSpPr>
            <a:spLocks noGrp="1"/>
          </p:cNvSpPr>
          <p:nvPr>
            <p:ph idx="1"/>
          </p:nvPr>
        </p:nvSpPr>
        <p:spPr/>
        <p:txBody>
          <a:bodyPr>
            <a:normAutofit fontScale="92500"/>
          </a:bodyPr>
          <a:lstStyle/>
          <a:p>
            <a:r>
              <a:rPr lang="en-US" dirty="0" smtClean="0"/>
              <a:t>Fire - incendiary in nature</a:t>
            </a:r>
          </a:p>
          <a:p>
            <a:r>
              <a:rPr lang="en-US" dirty="0" smtClean="0"/>
              <a:t>Insured gave EUO but refused to </a:t>
            </a:r>
            <a:r>
              <a:rPr lang="en-US" dirty="0"/>
              <a:t>answer certain questions re </a:t>
            </a:r>
            <a:r>
              <a:rPr lang="en-US" dirty="0" smtClean="0"/>
              <a:t>sale of business which occupied the destroyed premises or to produce income tax returns and other financial documents</a:t>
            </a:r>
          </a:p>
          <a:p>
            <a:r>
              <a:rPr lang="en-US" dirty="0" smtClean="0"/>
              <a:t>Insurer filed MSJ and in response insured filed documents which “included all of the requested information”</a:t>
            </a:r>
          </a:p>
          <a:p>
            <a:r>
              <a:rPr lang="en-US" dirty="0" smtClean="0"/>
              <a:t>SJ for insurer – reversed.  Preferred procedure is to </a:t>
            </a:r>
            <a:r>
              <a:rPr lang="en-US" b="1" dirty="0" smtClean="0"/>
              <a:t>order the insured to comply </a:t>
            </a:r>
            <a:r>
              <a:rPr lang="en-US" dirty="0" smtClean="0"/>
              <a:t>and allow insurer to renew motion at a later date if it can prove it was </a:t>
            </a:r>
            <a:r>
              <a:rPr lang="en-US" b="1" dirty="0" smtClean="0"/>
              <a:t>prejudiced</a:t>
            </a:r>
            <a:r>
              <a:rPr lang="en-US" dirty="0" smtClean="0"/>
              <a:t> by the delay</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40</a:t>
            </a:fld>
            <a:endParaRPr lang="en-US" dirty="0"/>
          </a:p>
        </p:txBody>
      </p:sp>
    </p:spTree>
    <p:extLst>
      <p:ext uri="{BB962C8B-B14F-4D97-AF65-F5344CB8AC3E}">
        <p14:creationId xmlns:p14="http://schemas.microsoft.com/office/powerpoint/2010/main" val="23512884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pPr algn="ctr"/>
            <a:r>
              <a:rPr lang="en-US" sz="3400" b="1" dirty="0">
                <a:solidFill>
                  <a:srgbClr val="0070C0"/>
                </a:solidFill>
                <a:latin typeface="+mn-lt"/>
              </a:rPr>
              <a:t>AACHEN &amp; MUNICH FIRE INS. CO. </a:t>
            </a:r>
            <a:r>
              <a:rPr lang="en-US" sz="3400" b="1" dirty="0" smtClean="0">
                <a:solidFill>
                  <a:srgbClr val="0070C0"/>
                </a:solidFill>
                <a:latin typeface="+mn-lt"/>
              </a:rPr>
              <a:t/>
            </a:r>
            <a:br>
              <a:rPr lang="en-US" sz="3400" b="1" dirty="0" smtClean="0">
                <a:solidFill>
                  <a:srgbClr val="0070C0"/>
                </a:solidFill>
                <a:latin typeface="+mn-lt"/>
              </a:rPr>
            </a:br>
            <a:r>
              <a:rPr lang="en-US" sz="3400" b="1" dirty="0" smtClean="0">
                <a:solidFill>
                  <a:srgbClr val="0070C0"/>
                </a:solidFill>
                <a:latin typeface="+mn-lt"/>
              </a:rPr>
              <a:t>v</a:t>
            </a:r>
            <a:r>
              <a:rPr lang="en-US" sz="3400" b="1" dirty="0">
                <a:solidFill>
                  <a:srgbClr val="0070C0"/>
                </a:solidFill>
                <a:latin typeface="+mn-lt"/>
              </a:rPr>
              <a:t>. ARABIAN TOILET GOODS</a:t>
            </a:r>
            <a:br>
              <a:rPr lang="en-US" sz="3400" b="1" dirty="0">
                <a:solidFill>
                  <a:srgbClr val="0070C0"/>
                </a:solidFill>
                <a:latin typeface="+mn-lt"/>
              </a:rPr>
            </a:br>
            <a:r>
              <a:rPr lang="en-US" sz="3400" b="1" dirty="0">
                <a:solidFill>
                  <a:srgbClr val="0070C0"/>
                </a:solidFill>
                <a:latin typeface="+mn-lt"/>
              </a:rPr>
              <a:t>10 ALA. </a:t>
            </a:r>
            <a:r>
              <a:rPr lang="en-US" sz="3400" b="1" dirty="0" smtClean="0">
                <a:solidFill>
                  <a:srgbClr val="0070C0"/>
                </a:solidFill>
                <a:latin typeface="+mn-lt"/>
              </a:rPr>
              <a:t>APP. </a:t>
            </a:r>
            <a:r>
              <a:rPr lang="en-US" sz="3400" b="1" dirty="0">
                <a:solidFill>
                  <a:srgbClr val="0070C0"/>
                </a:solidFill>
                <a:latin typeface="+mn-lt"/>
              </a:rPr>
              <a:t>395 (1914)</a:t>
            </a:r>
          </a:p>
        </p:txBody>
      </p:sp>
      <p:sp>
        <p:nvSpPr>
          <p:cNvPr id="3" name="Content Placeholder 2"/>
          <p:cNvSpPr>
            <a:spLocks noGrp="1"/>
          </p:cNvSpPr>
          <p:nvPr>
            <p:ph idx="1"/>
          </p:nvPr>
        </p:nvSpPr>
        <p:spPr>
          <a:xfrm>
            <a:off x="457200" y="2362200"/>
            <a:ext cx="8229600" cy="3962400"/>
          </a:xfrm>
        </p:spPr>
        <p:txBody>
          <a:bodyPr/>
          <a:lstStyle/>
          <a:p>
            <a:r>
              <a:rPr lang="en-US" dirty="0" smtClean="0"/>
              <a:t>“The failure or refusal of the insured to submit to an examination on oath under the usual stipulations of a policy containing such a requirement does not work a forfeiture of the policy, but only causes the loss not to be payable until the condition is complied with… The effect of the refusal of the assured to answer questions on oath … is not to … bar recovery … but to suspend the right of payment or recovery until the answers are given in compliance with the condition…”</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41</a:t>
            </a:fld>
            <a:endParaRPr lang="en-US" dirty="0"/>
          </a:p>
        </p:txBody>
      </p:sp>
    </p:spTree>
    <p:extLst>
      <p:ext uri="{BB962C8B-B14F-4D97-AF65-F5344CB8AC3E}">
        <p14:creationId xmlns:p14="http://schemas.microsoft.com/office/powerpoint/2010/main" val="1555267139"/>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PRINCE v. FARMERS INS. CO.</a:t>
            </a:r>
            <a:br>
              <a:rPr lang="en-US" sz="3400" b="1" dirty="0" smtClean="0">
                <a:solidFill>
                  <a:srgbClr val="0070C0"/>
                </a:solidFill>
                <a:latin typeface="+mn-lt"/>
              </a:rPr>
            </a:br>
            <a:r>
              <a:rPr lang="en-US" sz="3400" b="1" dirty="0" smtClean="0">
                <a:solidFill>
                  <a:srgbClr val="0070C0"/>
                </a:solidFill>
                <a:latin typeface="+mn-lt"/>
              </a:rPr>
              <a:t>982 F.2D 529 (10</a:t>
            </a:r>
            <a:r>
              <a:rPr lang="en-US" sz="3400" b="1" baseline="30000" dirty="0" smtClean="0">
                <a:solidFill>
                  <a:srgbClr val="0070C0"/>
                </a:solidFill>
                <a:latin typeface="+mn-lt"/>
              </a:rPr>
              <a:t>th</a:t>
            </a:r>
            <a:r>
              <a:rPr lang="en-US" sz="3400" b="1" dirty="0" smtClean="0">
                <a:solidFill>
                  <a:srgbClr val="0070C0"/>
                </a:solidFill>
                <a:latin typeface="+mn-lt"/>
              </a:rPr>
              <a:t> Cir. 1992)</a:t>
            </a:r>
            <a:endParaRPr lang="en-US" sz="3400" b="1" dirty="0">
              <a:solidFill>
                <a:srgbClr val="0070C0"/>
              </a:solidFill>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t>Fire claim - Oklahoma Law</a:t>
            </a:r>
          </a:p>
          <a:p>
            <a:r>
              <a:rPr lang="en-US" dirty="0" smtClean="0"/>
              <a:t>Insurer suspected arson</a:t>
            </a:r>
          </a:p>
          <a:p>
            <a:r>
              <a:rPr lang="en-US" dirty="0" smtClean="0"/>
              <a:t>Insureds, husband and wife, gave two interviews and answered questions about financial condition, value of house and contents, and whether property  was removed from home prior to fire; signed releases for financial info, and gave sworn proof of loss;</a:t>
            </a:r>
          </a:p>
          <a:p>
            <a:r>
              <a:rPr lang="en-US" dirty="0" smtClean="0"/>
              <a:t>Insured refused EUO</a:t>
            </a:r>
          </a:p>
          <a:p>
            <a:r>
              <a:rPr lang="en-US" dirty="0" smtClean="0"/>
              <a:t>Summary Judgment for insurer - Reversed</a:t>
            </a:r>
          </a:p>
          <a:p>
            <a:r>
              <a:rPr lang="en-US" dirty="0" smtClean="0"/>
              <a:t>Question of fact whether request for EUO was reasonable</a:t>
            </a:r>
          </a:p>
          <a:p>
            <a:r>
              <a:rPr lang="en-US" dirty="0" smtClean="0"/>
              <a:t>Insured should have been given opportunity to cure defect</a:t>
            </a:r>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42</a:t>
            </a:fld>
            <a:endParaRPr lang="en-US" dirty="0"/>
          </a:p>
        </p:txBody>
      </p:sp>
    </p:spTree>
    <p:extLst>
      <p:ext uri="{BB962C8B-B14F-4D97-AF65-F5344CB8AC3E}">
        <p14:creationId xmlns:p14="http://schemas.microsoft.com/office/powerpoint/2010/main" val="143021022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ctr"/>
            <a:r>
              <a:rPr lang="en-US" sz="3400" b="1" dirty="0" smtClean="0">
                <a:solidFill>
                  <a:srgbClr val="0070C0"/>
                </a:solidFill>
                <a:latin typeface="+mn-lt"/>
              </a:rPr>
              <a:t>KOCLANAKIS v. MERRIMACK MUTUAL</a:t>
            </a:r>
            <a:br>
              <a:rPr lang="en-US" sz="3400" b="1" dirty="0" smtClean="0">
                <a:solidFill>
                  <a:srgbClr val="0070C0"/>
                </a:solidFill>
                <a:latin typeface="+mn-lt"/>
              </a:rPr>
            </a:br>
            <a:r>
              <a:rPr lang="en-US" sz="3400" b="1" dirty="0" smtClean="0">
                <a:solidFill>
                  <a:srgbClr val="0070C0"/>
                </a:solidFill>
                <a:latin typeface="+mn-lt"/>
              </a:rPr>
              <a:t>709 F. Supp. 801 (N.D. Ill. 1988)</a:t>
            </a:r>
            <a:endParaRPr lang="en-US" sz="3400" b="1" dirty="0">
              <a:solidFill>
                <a:srgbClr val="0070C0"/>
              </a:solidFill>
              <a:latin typeface="+mn-lt"/>
            </a:endParaRPr>
          </a:p>
        </p:txBody>
      </p:sp>
      <p:sp>
        <p:nvSpPr>
          <p:cNvPr id="3" name="Content Placeholder 2"/>
          <p:cNvSpPr>
            <a:spLocks noGrp="1"/>
          </p:cNvSpPr>
          <p:nvPr>
            <p:ph idx="1"/>
          </p:nvPr>
        </p:nvSpPr>
        <p:spPr>
          <a:xfrm>
            <a:off x="457200" y="2743200"/>
            <a:ext cx="8229600" cy="3581400"/>
          </a:xfrm>
        </p:spPr>
        <p:txBody>
          <a:bodyPr/>
          <a:lstStyle/>
          <a:p>
            <a:r>
              <a:rPr lang="en-US" dirty="0" smtClean="0"/>
              <a:t>A court should not grant an insurer summary judgment for an insured’s failure to provide a proof of loss or to submit to an examination under oath but should instead order the insured to comply. The insured can renew its motion later if it can prove it was prejudiced by the delay in the insured’s compliance.</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43</a:t>
            </a:fld>
            <a:endParaRPr lang="en-US" dirty="0"/>
          </a:p>
        </p:txBody>
      </p:sp>
    </p:spTree>
    <p:extLst>
      <p:ext uri="{BB962C8B-B14F-4D97-AF65-F5344CB8AC3E}">
        <p14:creationId xmlns:p14="http://schemas.microsoft.com/office/powerpoint/2010/main" val="519081622"/>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HANOVER INS CO. v. CAPE COD CUSTOM, 72 Mass. App. Ct. 331 (2008)</a:t>
            </a:r>
            <a:endParaRPr lang="en-US" sz="3400" b="1"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r>
              <a:rPr lang="en-US" dirty="0" smtClean="0"/>
              <a:t>Where information material to a claim investigation is primarily or exclusively within the possession of the insured the policy provision requiring an EUO is particularly important.</a:t>
            </a:r>
          </a:p>
          <a:p>
            <a:r>
              <a:rPr lang="en-US" dirty="0" smtClean="0"/>
              <a:t>“Because of the insurer’s heightened need for reliable information from the insured in such cases, we are 0f the opinion that the obligation to submit to an examination under oath  is distinguishable from other obligations of the insured under the insurance contract, in which breach and actual prejudice must be shown.”</a:t>
            </a:r>
          </a:p>
          <a:p>
            <a:endParaRPr lang="en-US" dirty="0" smtClean="0"/>
          </a:p>
          <a:p>
            <a:pPr marL="0" indent="0">
              <a:buNone/>
            </a:pPr>
            <a:endParaRPr lang="en-US" dirty="0" smtClean="0"/>
          </a:p>
          <a:p>
            <a:pPr marL="0" indent="0">
              <a:buNone/>
            </a:pPr>
            <a:endParaRPr lang="en-US" dirty="0" smtClean="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44</a:t>
            </a:fld>
            <a:endParaRPr lang="en-US" dirty="0"/>
          </a:p>
        </p:txBody>
      </p:sp>
    </p:spTree>
    <p:extLst>
      <p:ext uri="{BB962C8B-B14F-4D97-AF65-F5344CB8AC3E}">
        <p14:creationId xmlns:p14="http://schemas.microsoft.com/office/powerpoint/2010/main" val="34171799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400" b="1" dirty="0" smtClean="0">
                <a:solidFill>
                  <a:srgbClr val="0070C0"/>
                </a:solidFill>
                <a:latin typeface="+mn-lt"/>
              </a:rPr>
              <a:t>PISA v. UNDERWRITERS AT LLOYDS,</a:t>
            </a:r>
            <a:br>
              <a:rPr lang="en-US" sz="3400" b="1" dirty="0" smtClean="0">
                <a:solidFill>
                  <a:srgbClr val="0070C0"/>
                </a:solidFill>
                <a:latin typeface="+mn-lt"/>
              </a:rPr>
            </a:br>
            <a:r>
              <a:rPr lang="en-US" sz="3400" b="1" dirty="0" smtClean="0">
                <a:solidFill>
                  <a:srgbClr val="0070C0"/>
                </a:solidFill>
                <a:latin typeface="+mn-lt"/>
              </a:rPr>
              <a:t>787 F. Supp. 283 (D. Rhode Island, 1992) </a:t>
            </a:r>
            <a:endParaRPr lang="en-US" sz="3400" b="1" dirty="0">
              <a:solidFill>
                <a:srgbClr val="0070C0"/>
              </a:solidFill>
              <a:latin typeface="+mn-lt"/>
            </a:endParaRP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Fire claim – Restaurant – arson suspected</a:t>
            </a:r>
          </a:p>
          <a:p>
            <a:r>
              <a:rPr lang="en-US" dirty="0" smtClean="0"/>
              <a:t>EUO and financial records requested</a:t>
            </a:r>
          </a:p>
          <a:p>
            <a:r>
              <a:rPr lang="en-US" dirty="0" smtClean="0"/>
              <a:t>Insured submitted to EUO but gave evasive answers and failed to provide financial records  and signed authorizations</a:t>
            </a:r>
          </a:p>
          <a:p>
            <a:r>
              <a:rPr lang="en-US" dirty="0" smtClean="0"/>
              <a:t>After oral argument on insurer’s Motion for Summary Judgment insured filed papers offering to produce records and signed authorizations</a:t>
            </a:r>
          </a:p>
          <a:p>
            <a:r>
              <a:rPr lang="en-US" dirty="0" smtClean="0"/>
              <a:t>MSJ granted- “ It is too late now for Pisa to start cooperating.”</a:t>
            </a:r>
          </a:p>
          <a:p>
            <a:endParaRPr lang="en-US" dirty="0" smtClean="0"/>
          </a:p>
          <a:p>
            <a:endParaRPr lang="en-US" dirty="0" smtClean="0"/>
          </a:p>
          <a:p>
            <a:pPr marL="0" indent="0">
              <a:buNone/>
            </a:pPr>
            <a:endParaRPr lang="en-US" dirty="0"/>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45</a:t>
            </a:fld>
            <a:endParaRPr lang="en-US" dirty="0"/>
          </a:p>
        </p:txBody>
      </p:sp>
    </p:spTree>
    <p:extLst>
      <p:ext uri="{BB962C8B-B14F-4D97-AF65-F5344CB8AC3E}">
        <p14:creationId xmlns:p14="http://schemas.microsoft.com/office/powerpoint/2010/main" val="26210464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MORE ABOUT THE “HOW”</a:t>
            </a:r>
            <a:endParaRPr lang="en-US" sz="4000" dirty="0"/>
          </a:p>
        </p:txBody>
      </p:sp>
      <p:sp>
        <p:nvSpPr>
          <p:cNvPr id="3" name="Content Placeholder 2"/>
          <p:cNvSpPr>
            <a:spLocks noGrp="1"/>
          </p:cNvSpPr>
          <p:nvPr>
            <p:ph idx="1"/>
          </p:nvPr>
        </p:nvSpPr>
        <p:spPr/>
        <p:txBody>
          <a:bodyPr/>
          <a:lstStyle/>
          <a:p>
            <a:r>
              <a:rPr lang="en-US" dirty="0" smtClean="0"/>
              <a:t>See:</a:t>
            </a:r>
          </a:p>
          <a:p>
            <a:pPr marL="0" indent="0">
              <a:buNone/>
            </a:pPr>
            <a:r>
              <a:rPr lang="en-US" dirty="0" smtClean="0"/>
              <a:t>	</a:t>
            </a:r>
            <a:r>
              <a:rPr lang="en-US" sz="3200" dirty="0" smtClean="0"/>
              <a:t>Five Important Considerations for</a:t>
            </a:r>
          </a:p>
          <a:p>
            <a:pPr marL="0" indent="0">
              <a:buNone/>
            </a:pPr>
            <a:r>
              <a:rPr lang="en-US" sz="3200" dirty="0"/>
              <a:t>	</a:t>
            </a:r>
            <a:r>
              <a:rPr lang="en-US" sz="3200" dirty="0" smtClean="0"/>
              <a:t>Maximizing the Examination </a:t>
            </a:r>
          </a:p>
          <a:p>
            <a:pPr marL="0" indent="0">
              <a:buNone/>
            </a:pPr>
            <a:r>
              <a:rPr lang="en-US" sz="3200" dirty="0"/>
              <a:t>	</a:t>
            </a:r>
            <a:r>
              <a:rPr lang="en-US" sz="3200" dirty="0" smtClean="0"/>
              <a:t>Under Oath</a:t>
            </a:r>
          </a:p>
          <a:p>
            <a:pPr marL="0" indent="0">
              <a:buNone/>
            </a:pPr>
            <a:endParaRPr lang="en-US" sz="2400" dirty="0"/>
          </a:p>
          <a:p>
            <a:pPr marL="0" indent="0">
              <a:buNone/>
            </a:pPr>
            <a:r>
              <a:rPr lang="en-US" sz="2000" dirty="0" smtClean="0"/>
              <a:t>Bradley C. Nahrstadt</a:t>
            </a:r>
          </a:p>
          <a:p>
            <a:pPr marL="0" indent="0">
              <a:buNone/>
            </a:pPr>
            <a:r>
              <a:rPr lang="en-US" sz="2000" dirty="0" smtClean="0"/>
              <a:t>Ryan A. Kelly</a:t>
            </a:r>
          </a:p>
          <a:p>
            <a:pPr marL="0" indent="0">
              <a:buNone/>
            </a:pPr>
            <a:r>
              <a:rPr lang="en-US" sz="3200" dirty="0" smtClean="0">
                <a:solidFill>
                  <a:srgbClr val="0070C0"/>
                </a:solidFill>
              </a:rPr>
              <a:t>Paradigm,  </a:t>
            </a:r>
            <a:r>
              <a:rPr lang="en-US" sz="2400" dirty="0" smtClean="0"/>
              <a:t>Spring 2015</a:t>
            </a:r>
            <a:endParaRPr lang="en-US" sz="3200" dirty="0" smtClean="0">
              <a:solidFill>
                <a:srgbClr val="0070C0"/>
              </a:solidFill>
            </a:endParaRPr>
          </a:p>
          <a:p>
            <a:pPr marL="0" indent="0">
              <a:buNone/>
            </a:pPr>
            <a:endParaRPr lang="en-US" sz="2400" dirty="0" smtClean="0">
              <a:solidFill>
                <a:srgbClr val="00B0F0"/>
              </a:solidFill>
            </a:endParaRPr>
          </a:p>
          <a:p>
            <a:pPr marL="0" indent="0">
              <a:buNone/>
            </a:pPr>
            <a:endParaRPr lang="en-US" sz="2400" dirty="0" smtClean="0"/>
          </a:p>
          <a:p>
            <a:pPr marL="0" indent="0">
              <a:buNone/>
            </a:pPr>
            <a:endParaRPr lang="en-US" sz="2400"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46</a:t>
            </a:fld>
            <a:endParaRPr lang="en-US" dirty="0"/>
          </a:p>
        </p:txBody>
      </p:sp>
    </p:spTree>
    <p:extLst>
      <p:ext uri="{BB962C8B-B14F-4D97-AF65-F5344CB8AC3E}">
        <p14:creationId xmlns:p14="http://schemas.microsoft.com/office/powerpoint/2010/main" val="1028098363"/>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5" name="Rectangle 3"/>
          <p:cNvSpPr>
            <a:spLocks noGrp="1" noChangeArrowheads="1"/>
          </p:cNvSpPr>
          <p:nvPr>
            <p:ph type="ctrTitle"/>
          </p:nvPr>
        </p:nvSpPr>
        <p:spPr>
          <a:xfrm>
            <a:off x="-45027" y="1929245"/>
            <a:ext cx="9144000" cy="914400"/>
          </a:xfrm>
          <a:effectLst>
            <a:outerShdw dist="35921" dir="2700000" algn="ctr" rotWithShape="0">
              <a:schemeClr val="bg1"/>
            </a:outerShdw>
          </a:effectLst>
        </p:spPr>
        <p:txBody>
          <a:bodyPr>
            <a:normAutofit/>
          </a:bodyPr>
          <a:lstStyle/>
          <a:p>
            <a:pPr algn="ctr">
              <a:defRPr/>
            </a:pPr>
            <a:r>
              <a:rPr lang="en-US" b="1" dirty="0" smtClean="0">
                <a:solidFill>
                  <a:srgbClr val="FFFF00"/>
                </a:solidFill>
                <a:effectLst>
                  <a:outerShdw blurRad="38100" dist="38100" dir="2700000" algn="tl">
                    <a:srgbClr val="000000"/>
                  </a:outerShdw>
                </a:effectLst>
                <a:latin typeface="Garamond" pitchFamily="18" charset="0"/>
              </a:rPr>
              <a:t>QUESTIONS?</a:t>
            </a:r>
            <a:endParaRPr lang="en-US" sz="3600" b="1" i="1" dirty="0" smtClean="0">
              <a:solidFill>
                <a:srgbClr val="FFFF00"/>
              </a:solidFill>
              <a:effectLst>
                <a:outerShdw blurRad="38100" dist="38100" dir="2700000" algn="tl">
                  <a:srgbClr val="000000"/>
                </a:outerShdw>
              </a:effectLst>
              <a:latin typeface="Garamond" pitchFamily="18" charset="0"/>
            </a:endParaRPr>
          </a:p>
        </p:txBody>
      </p:sp>
      <p:sp>
        <p:nvSpPr>
          <p:cNvPr id="13315" name="Rectangle 4"/>
          <p:cNvSpPr>
            <a:spLocks noChangeArrowheads="1"/>
          </p:cNvSpPr>
          <p:nvPr/>
        </p:nvSpPr>
        <p:spPr bwMode="auto">
          <a:xfrm>
            <a:off x="8077200" y="1066800"/>
            <a:ext cx="2057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endParaRPr lang="en-US" altLang="en-US" dirty="0"/>
          </a:p>
        </p:txBody>
      </p:sp>
      <p:sp>
        <p:nvSpPr>
          <p:cNvPr id="218117" name="Rectangle 5"/>
          <p:cNvSpPr>
            <a:spLocks noChangeArrowheads="1"/>
          </p:cNvSpPr>
          <p:nvPr/>
        </p:nvSpPr>
        <p:spPr bwMode="auto">
          <a:xfrm>
            <a:off x="0" y="2133600"/>
            <a:ext cx="9144000" cy="685800"/>
          </a:xfrm>
          <a:prstGeom prst="rect">
            <a:avLst/>
          </a:prstGeom>
          <a:noFill/>
          <a:ln>
            <a:noFill/>
          </a:ln>
          <a:effectLst>
            <a:outerShdw dist="53882"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spcBef>
                <a:spcPct val="20000"/>
              </a:spcBef>
              <a:defRPr/>
            </a:pPr>
            <a:endParaRPr lang="en-US" sz="4000" dirty="0">
              <a:solidFill>
                <a:srgbClr val="EFE0C2"/>
              </a:solidFill>
              <a:effectLst>
                <a:outerShdw blurRad="38100" dist="38100" dir="2700000" algn="tl">
                  <a:srgbClr val="000000"/>
                </a:outerShdw>
              </a:effectLst>
              <a:latin typeface="Lucida Sans Unicode" pitchFamily="34" charset="0"/>
            </a:endParaRPr>
          </a:p>
        </p:txBody>
      </p:sp>
      <p:sp>
        <p:nvSpPr>
          <p:cNvPr id="13317" name="Text Box 10"/>
          <p:cNvSpPr txBox="1">
            <a:spLocks noChangeArrowheads="1"/>
          </p:cNvSpPr>
          <p:nvPr/>
        </p:nvSpPr>
        <p:spPr bwMode="auto">
          <a:xfrm>
            <a:off x="5105400" y="3962400"/>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algn="ctr" eaLnBrk="0" fontAlgn="base" hangingPunct="0">
              <a:spcBef>
                <a:spcPct val="0"/>
              </a:spcBef>
              <a:spcAft>
                <a:spcPct val="0"/>
              </a:spcAft>
              <a:defRPr>
                <a:solidFill>
                  <a:schemeClr val="tx1"/>
                </a:solidFill>
                <a:latin typeface="Tahoma" pitchFamily="34" charset="0"/>
              </a:defRPr>
            </a:lvl6pPr>
            <a:lvl7pPr marL="2971800" indent="-228600" algn="ctr" eaLnBrk="0" fontAlgn="base" hangingPunct="0">
              <a:spcBef>
                <a:spcPct val="0"/>
              </a:spcBef>
              <a:spcAft>
                <a:spcPct val="0"/>
              </a:spcAft>
              <a:defRPr>
                <a:solidFill>
                  <a:schemeClr val="tx1"/>
                </a:solidFill>
                <a:latin typeface="Tahoma" pitchFamily="34" charset="0"/>
              </a:defRPr>
            </a:lvl7pPr>
            <a:lvl8pPr marL="3429000" indent="-228600" algn="ctr" eaLnBrk="0" fontAlgn="base" hangingPunct="0">
              <a:spcBef>
                <a:spcPct val="0"/>
              </a:spcBef>
              <a:spcAft>
                <a:spcPct val="0"/>
              </a:spcAft>
              <a:defRPr>
                <a:solidFill>
                  <a:schemeClr val="tx1"/>
                </a:solidFill>
                <a:latin typeface="Tahoma" pitchFamily="34" charset="0"/>
              </a:defRPr>
            </a:lvl8pPr>
            <a:lvl9pPr marL="3886200" indent="-228600" algn="ctr" eaLnBrk="0" fontAlgn="base" hangingPunct="0">
              <a:spcBef>
                <a:spcPct val="0"/>
              </a:spcBef>
              <a:spcAft>
                <a:spcPct val="0"/>
              </a:spcAft>
              <a:defRPr>
                <a:solidFill>
                  <a:schemeClr val="tx1"/>
                </a:solidFill>
                <a:latin typeface="Tahoma" pitchFamily="34" charset="0"/>
              </a:defRPr>
            </a:lvl9pPr>
          </a:lstStyle>
          <a:p>
            <a:pPr algn="l">
              <a:spcBef>
                <a:spcPct val="50000"/>
              </a:spcBef>
            </a:pPr>
            <a:endParaRPr lang="en-US" alt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4329113"/>
            <a:ext cx="2342891" cy="2307281"/>
          </a:xfrm>
          <a:prstGeom prst="rect">
            <a:avLst/>
          </a:prstGeom>
        </p:spPr>
      </p:pic>
    </p:spTree>
    <p:extLst>
      <p:ext uri="{BB962C8B-B14F-4D97-AF65-F5344CB8AC3E}">
        <p14:creationId xmlns:p14="http://schemas.microsoft.com/office/powerpoint/2010/main" val="423642719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8115"/>
                                        </p:tgtEl>
                                        <p:attrNameLst>
                                          <p:attrName>style.visibility</p:attrName>
                                        </p:attrNameLst>
                                      </p:cBhvr>
                                      <p:to>
                                        <p:strVal val="visible"/>
                                      </p:to>
                                    </p:set>
                                    <p:animEffect transition="in" filter="fade">
                                      <p:cBhvr>
                                        <p:cTn id="7" dur="1000"/>
                                        <p:tgtEl>
                                          <p:spTgt spid="218115"/>
                                        </p:tgtEl>
                                      </p:cBhvr>
                                    </p:animEffect>
                                    <p:anim calcmode="lin" valueType="num">
                                      <p:cBhvr>
                                        <p:cTn id="8" dur="1000" fill="hold"/>
                                        <p:tgtEl>
                                          <p:spTgt spid="218115"/>
                                        </p:tgtEl>
                                        <p:attrNameLst>
                                          <p:attrName>ppt_x</p:attrName>
                                        </p:attrNameLst>
                                      </p:cBhvr>
                                      <p:tavLst>
                                        <p:tav tm="0">
                                          <p:val>
                                            <p:strVal val="#ppt_x"/>
                                          </p:val>
                                        </p:tav>
                                        <p:tav tm="100000">
                                          <p:val>
                                            <p:strVal val="#ppt_x"/>
                                          </p:val>
                                        </p:tav>
                                      </p:tavLst>
                                    </p:anim>
                                    <p:anim calcmode="lin" valueType="num">
                                      <p:cBhvr>
                                        <p:cTn id="9" dur="1000" fill="hold"/>
                                        <p:tgtEl>
                                          <p:spTgt spid="2181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solidFill>
                  <a:srgbClr val="FFFF00"/>
                </a:solidFill>
              </a:rPr>
              <a:t>EXAMINATION UNDER OATH</a:t>
            </a:r>
            <a:endParaRPr lang="en-US" dirty="0"/>
          </a:p>
        </p:txBody>
      </p:sp>
      <p:sp>
        <p:nvSpPr>
          <p:cNvPr id="3" name="Text Placeholder 2"/>
          <p:cNvSpPr>
            <a:spLocks noGrp="1"/>
          </p:cNvSpPr>
          <p:nvPr>
            <p:ph type="body" idx="1"/>
          </p:nvPr>
        </p:nvSpPr>
        <p:spPr>
          <a:xfrm>
            <a:off x="533400" y="3200400"/>
            <a:ext cx="7775448" cy="2629336"/>
          </a:xfrm>
        </p:spPr>
        <p:txBody>
          <a:bodyPr>
            <a:normAutofit/>
          </a:bodyPr>
          <a:lstStyle/>
          <a:p>
            <a:pPr algn="ctr"/>
            <a:endParaRPr lang="en-US" sz="4000"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7EBEE96A-DD06-44D7-951E-46B4EB87B895}" type="slidenum">
              <a:rPr lang="en-US" smtClean="0"/>
              <a:pPr>
                <a:defRPr/>
              </a:pPr>
              <a:t>5</a:t>
            </a:fld>
            <a:endParaRPr lang="en-US" dirty="0"/>
          </a:p>
        </p:txBody>
      </p:sp>
      <p:sp>
        <p:nvSpPr>
          <p:cNvPr id="6" name="Rectangle 5"/>
          <p:cNvSpPr/>
          <p:nvPr/>
        </p:nvSpPr>
        <p:spPr>
          <a:xfrm rot="20707477">
            <a:off x="2371715" y="3597378"/>
            <a:ext cx="4400564"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CONDITION</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48691207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0070C0"/>
                </a:solidFill>
                <a:latin typeface="+mn-lt"/>
              </a:rPr>
              <a:t>CONDITIONS</a:t>
            </a:r>
            <a:br>
              <a:rPr lang="en-US" sz="4000" b="1" dirty="0" smtClean="0">
                <a:solidFill>
                  <a:srgbClr val="0070C0"/>
                </a:solidFill>
                <a:latin typeface="+mn-lt"/>
              </a:rPr>
            </a:br>
            <a:r>
              <a:rPr lang="en-US" sz="4000" b="1" dirty="0" smtClean="0">
                <a:solidFill>
                  <a:srgbClr val="0070C0"/>
                </a:solidFill>
                <a:latin typeface="+mn-lt"/>
              </a:rPr>
              <a:t>Duties In Event of Loss or Damage </a:t>
            </a:r>
            <a:endParaRPr lang="en-US" sz="4000" b="1" dirty="0">
              <a:solidFill>
                <a:srgbClr val="0070C0"/>
              </a:solidFill>
              <a:latin typeface="+mn-lt"/>
            </a:endParaRPr>
          </a:p>
        </p:txBody>
      </p:sp>
      <p:sp>
        <p:nvSpPr>
          <p:cNvPr id="3" name="Content Placeholder 2"/>
          <p:cNvSpPr>
            <a:spLocks noGrp="1"/>
          </p:cNvSpPr>
          <p:nvPr>
            <p:ph idx="1"/>
          </p:nvPr>
        </p:nvSpPr>
        <p:spPr>
          <a:xfrm>
            <a:off x="457200" y="2590800"/>
            <a:ext cx="8229600" cy="4389120"/>
          </a:xfrm>
        </p:spPr>
        <p:txBody>
          <a:bodyPr/>
          <a:lstStyle/>
          <a:p>
            <a:r>
              <a:rPr lang="en-US" dirty="0" smtClean="0"/>
              <a:t>The insured shall cooperate with us and, when asked assist us in:</a:t>
            </a:r>
          </a:p>
          <a:p>
            <a:pPr marL="0" indent="0">
              <a:buNone/>
            </a:pPr>
            <a:r>
              <a:rPr lang="en-US" dirty="0"/>
              <a:t>	</a:t>
            </a:r>
            <a:r>
              <a:rPr lang="en-US" dirty="0" smtClean="0"/>
              <a:t>• making settlements;</a:t>
            </a:r>
          </a:p>
          <a:p>
            <a:pPr marL="0" indent="0">
              <a:buNone/>
            </a:pPr>
            <a:r>
              <a:rPr lang="en-US" dirty="0"/>
              <a:t>	</a:t>
            </a:r>
            <a:r>
              <a:rPr lang="en-US" dirty="0" smtClean="0"/>
              <a:t>• securing and giving evidence;</a:t>
            </a:r>
          </a:p>
          <a:p>
            <a:pPr marL="0" indent="0">
              <a:buNone/>
            </a:pPr>
            <a:r>
              <a:rPr lang="en-US" dirty="0"/>
              <a:t>	</a:t>
            </a:r>
            <a:r>
              <a:rPr lang="en-US" dirty="0" smtClean="0"/>
              <a:t>• attending, and getting witnesses to attend, 	 	  hearings and trials.</a:t>
            </a:r>
            <a:endParaRPr lang="en-US" dirty="0"/>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6</a:t>
            </a:fld>
            <a:endParaRPr lang="en-US" dirty="0"/>
          </a:p>
        </p:txBody>
      </p:sp>
    </p:spTree>
    <p:extLst>
      <p:ext uri="{BB962C8B-B14F-4D97-AF65-F5344CB8AC3E}">
        <p14:creationId xmlns:p14="http://schemas.microsoft.com/office/powerpoint/2010/main" val="3645410911"/>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066800"/>
          </a:xfrm>
        </p:spPr>
        <p:txBody>
          <a:bodyPr>
            <a:noAutofit/>
          </a:bodyPr>
          <a:lstStyle/>
          <a:p>
            <a:pPr algn="ctr"/>
            <a:r>
              <a:rPr lang="en-US" sz="4000" b="1" dirty="0" smtClean="0">
                <a:solidFill>
                  <a:srgbClr val="000000"/>
                </a:solidFill>
                <a:latin typeface="Garamond" panose="02020404030301010803" pitchFamily="18" charset="0"/>
              </a:rPr>
              <a:t> </a:t>
            </a:r>
            <a:r>
              <a:rPr lang="en-US" sz="4000" b="1" dirty="0" smtClean="0">
                <a:solidFill>
                  <a:srgbClr val="0070C0"/>
                </a:solidFill>
                <a:latin typeface="+mn-lt"/>
              </a:rPr>
              <a:t>CONDITIONS</a:t>
            </a:r>
            <a:br>
              <a:rPr lang="en-US" sz="4000" b="1" dirty="0" smtClean="0">
                <a:solidFill>
                  <a:srgbClr val="0070C0"/>
                </a:solidFill>
                <a:latin typeface="+mn-lt"/>
              </a:rPr>
            </a:br>
            <a:r>
              <a:rPr lang="en-US" sz="4000" b="1" dirty="0" smtClean="0">
                <a:solidFill>
                  <a:srgbClr val="0070C0"/>
                </a:solidFill>
                <a:latin typeface="+mn-lt"/>
              </a:rPr>
              <a:t>Duties in Event of Loss or Damage</a:t>
            </a:r>
            <a:br>
              <a:rPr lang="en-US" sz="4000" b="1" dirty="0" smtClean="0">
                <a:solidFill>
                  <a:srgbClr val="0070C0"/>
                </a:solidFill>
                <a:latin typeface="+mn-lt"/>
              </a:rPr>
            </a:br>
            <a:r>
              <a:rPr lang="en-US" sz="4000" b="1" dirty="0" smtClean="0">
                <a:solidFill>
                  <a:srgbClr val="0070C0"/>
                </a:solidFill>
                <a:latin typeface="+mn-lt"/>
              </a:rPr>
              <a:t/>
            </a:r>
            <a:br>
              <a:rPr lang="en-US" sz="4000" b="1" dirty="0" smtClean="0">
                <a:solidFill>
                  <a:srgbClr val="0070C0"/>
                </a:solidFill>
                <a:latin typeface="+mn-lt"/>
              </a:rPr>
            </a:br>
            <a:endParaRPr lang="en-US" sz="4000" b="1" u="sng" dirty="0">
              <a:solidFill>
                <a:srgbClr val="0070C0"/>
              </a:solidFill>
              <a:latin typeface="+mn-lt"/>
            </a:endParaRPr>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We </a:t>
            </a:r>
            <a:r>
              <a:rPr lang="en-US" dirty="0"/>
              <a:t>may examine any </a:t>
            </a:r>
            <a:r>
              <a:rPr lang="en-US" b="1" dirty="0"/>
              <a:t>insured</a:t>
            </a:r>
            <a:r>
              <a:rPr lang="en-US" dirty="0"/>
              <a:t> under oath, while </a:t>
            </a:r>
            <a:r>
              <a:rPr lang="en-US" b="1" dirty="0"/>
              <a:t>not in the presence of any other insured </a:t>
            </a:r>
            <a:r>
              <a:rPr lang="en-US" dirty="0"/>
              <a:t>and at such times as may be reasonably required, about any matter relating to this insurance or the claim, including an </a:t>
            </a:r>
            <a:r>
              <a:rPr lang="en-US" b="1" dirty="0"/>
              <a:t>insured’s</a:t>
            </a:r>
            <a:r>
              <a:rPr lang="en-US" dirty="0"/>
              <a:t> </a:t>
            </a:r>
            <a:r>
              <a:rPr lang="en-US" b="1" dirty="0"/>
              <a:t>books and records</a:t>
            </a:r>
            <a:r>
              <a:rPr lang="en-US" dirty="0"/>
              <a:t>.  In the event of an examination, an insured’s answers must be signed.</a:t>
            </a:r>
          </a:p>
        </p:txBody>
      </p:sp>
      <p:sp>
        <p:nvSpPr>
          <p:cNvPr id="6" name="Footer Placeholder 5"/>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4" name="Slide Number Placeholder 3"/>
          <p:cNvSpPr>
            <a:spLocks noGrp="1"/>
          </p:cNvSpPr>
          <p:nvPr>
            <p:ph type="sldNum" sz="quarter" idx="12"/>
          </p:nvPr>
        </p:nvSpPr>
        <p:spPr/>
        <p:txBody>
          <a:bodyPr/>
          <a:lstStyle/>
          <a:p>
            <a:pPr>
              <a:defRPr/>
            </a:pPr>
            <a:fld id="{16854DFA-8007-4A73-B47A-59C39B4D2C7F}" type="slidenum">
              <a:rPr lang="en-US" smtClean="0"/>
              <a:pPr>
                <a:defRPr/>
              </a:pPr>
              <a:t>7</a:t>
            </a:fld>
            <a:endParaRPr lang="en-US" dirty="0"/>
          </a:p>
        </p:txBody>
      </p:sp>
    </p:spTree>
    <p:extLst>
      <p:ext uri="{BB962C8B-B14F-4D97-AF65-F5344CB8AC3E}">
        <p14:creationId xmlns:p14="http://schemas.microsoft.com/office/powerpoint/2010/main" val="44355387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rgbClr val="0070C0"/>
                </a:solidFill>
                <a:latin typeface="+mn-lt"/>
              </a:rPr>
              <a:t>CONDITIONS</a:t>
            </a:r>
            <a:br>
              <a:rPr lang="en-US" sz="4000" b="1" dirty="0">
                <a:solidFill>
                  <a:srgbClr val="0070C0"/>
                </a:solidFill>
                <a:latin typeface="+mn-lt"/>
              </a:rPr>
            </a:br>
            <a:r>
              <a:rPr lang="en-US" sz="4000" b="1" dirty="0">
                <a:solidFill>
                  <a:srgbClr val="0070C0"/>
                </a:solidFill>
                <a:latin typeface="+mn-lt"/>
              </a:rPr>
              <a:t>Duties In Event of Loss or Damage </a:t>
            </a:r>
          </a:p>
        </p:txBody>
      </p:sp>
      <p:sp>
        <p:nvSpPr>
          <p:cNvPr id="3" name="Content Placeholder 2"/>
          <p:cNvSpPr>
            <a:spLocks noGrp="1"/>
          </p:cNvSpPr>
          <p:nvPr>
            <p:ph idx="1"/>
          </p:nvPr>
        </p:nvSpPr>
        <p:spPr>
          <a:xfrm>
            <a:off x="457200" y="2209800"/>
            <a:ext cx="8229600" cy="4389120"/>
          </a:xfrm>
        </p:spPr>
        <p:txBody>
          <a:bodyPr/>
          <a:lstStyle/>
          <a:p>
            <a:r>
              <a:rPr lang="en-US" dirty="0" smtClean="0"/>
              <a:t>Insured is required to:</a:t>
            </a:r>
          </a:p>
          <a:p>
            <a:pPr marL="0" indent="0">
              <a:buNone/>
            </a:pPr>
            <a:r>
              <a:rPr lang="en-US" dirty="0" smtClean="0"/>
              <a:t>	• provide all records, receipts, and invoices;</a:t>
            </a:r>
          </a:p>
          <a:p>
            <a:pPr marL="0" indent="0">
              <a:buNone/>
            </a:pPr>
            <a:r>
              <a:rPr lang="en-US" dirty="0"/>
              <a:t>	</a:t>
            </a:r>
            <a:r>
              <a:rPr lang="en-US" dirty="0" smtClean="0"/>
              <a:t>• answer questions under oath when asked by 	  anyone we name, as often as we reasonably ask;</a:t>
            </a:r>
          </a:p>
          <a:p>
            <a:pPr marL="0" indent="0">
              <a:buNone/>
            </a:pPr>
            <a:r>
              <a:rPr lang="en-US" dirty="0"/>
              <a:t>	</a:t>
            </a:r>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16854DFA-8007-4A73-B47A-59C39B4D2C7F}" type="slidenum">
              <a:rPr lang="en-US" smtClean="0"/>
              <a:pPr>
                <a:defRPr/>
              </a:pPr>
              <a:t>8</a:t>
            </a:fld>
            <a:endParaRPr lang="en-US" dirty="0"/>
          </a:p>
        </p:txBody>
      </p:sp>
    </p:spTree>
    <p:extLst>
      <p:ext uri="{BB962C8B-B14F-4D97-AF65-F5344CB8AC3E}">
        <p14:creationId xmlns:p14="http://schemas.microsoft.com/office/powerpoint/2010/main" val="26960756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05800" cy="1143000"/>
          </a:xfrm>
        </p:spPr>
        <p:txBody>
          <a:bodyPr/>
          <a:lstStyle/>
          <a:p>
            <a:pPr algn="ctr"/>
            <a:r>
              <a:rPr lang="en-US" sz="3200" b="1" dirty="0" smtClean="0">
                <a:solidFill>
                  <a:srgbClr val="0070C0"/>
                </a:solidFill>
                <a:latin typeface="+mn-lt"/>
              </a:rPr>
              <a:t>Krigsman v. Progressive Northern Insurance Co.,</a:t>
            </a:r>
            <a:r>
              <a:rPr lang="en-US" sz="3600" b="1" dirty="0" smtClean="0">
                <a:solidFill>
                  <a:srgbClr val="0070C0"/>
                </a:solidFill>
                <a:latin typeface="+mn-lt"/>
              </a:rPr>
              <a:t>151 N.H. 643</a:t>
            </a:r>
            <a:endParaRPr lang="en-US" b="1" dirty="0">
              <a:solidFill>
                <a:srgbClr val="0070C0"/>
              </a:solidFill>
              <a:latin typeface="+mn-lt"/>
            </a:endParaRPr>
          </a:p>
        </p:txBody>
      </p:sp>
      <p:sp>
        <p:nvSpPr>
          <p:cNvPr id="4" name="Footer Placeholder 3"/>
          <p:cNvSpPr>
            <a:spLocks noGrp="1"/>
          </p:cNvSpPr>
          <p:nvPr>
            <p:ph type="ftr" sz="quarter" idx="11"/>
          </p:nvPr>
        </p:nvSpPr>
        <p:spPr/>
        <p:txBody>
          <a:bodyPr/>
          <a:lstStyle/>
          <a:p>
            <a:pPr>
              <a:defRPr/>
            </a:pPr>
            <a:r>
              <a:rPr lang="en-US" dirty="0" smtClean="0"/>
              <a:t>2015 - Insurance Coverage &amp; Bad Faith Seminar </a:t>
            </a:r>
            <a:endParaRPr lang="en-US" dirty="0"/>
          </a:p>
        </p:txBody>
      </p:sp>
      <p:sp>
        <p:nvSpPr>
          <p:cNvPr id="5" name="Slide Number Placeholder 4"/>
          <p:cNvSpPr>
            <a:spLocks noGrp="1"/>
          </p:cNvSpPr>
          <p:nvPr>
            <p:ph type="sldNum" sz="quarter" idx="12"/>
          </p:nvPr>
        </p:nvSpPr>
        <p:spPr/>
        <p:txBody>
          <a:bodyPr/>
          <a:lstStyle/>
          <a:p>
            <a:pPr>
              <a:defRPr/>
            </a:pPr>
            <a:fld id="{7EBEE96A-DD06-44D7-951E-46B4EB87B895}" type="slidenum">
              <a:rPr lang="en-US" smtClean="0"/>
              <a:pPr>
                <a:defRPr/>
              </a:pPr>
              <a:t>9</a:t>
            </a:fld>
            <a:endParaRPr lang="en-US" dirty="0"/>
          </a:p>
        </p:txBody>
      </p:sp>
      <p:sp>
        <p:nvSpPr>
          <p:cNvPr id="3" name="Text Placeholder 2"/>
          <p:cNvSpPr>
            <a:spLocks noGrp="1"/>
          </p:cNvSpPr>
          <p:nvPr>
            <p:ph type="body" idx="4294967295"/>
          </p:nvPr>
        </p:nvSpPr>
        <p:spPr>
          <a:xfrm>
            <a:off x="609600" y="2057400"/>
            <a:ext cx="8077200" cy="1509713"/>
          </a:xfrm>
        </p:spPr>
        <p:txBody>
          <a:bodyPr>
            <a:noAutofit/>
          </a:bodyPr>
          <a:lstStyle/>
          <a:p>
            <a:endParaRPr lang="en-US" sz="4400" dirty="0" smtClean="0">
              <a:solidFill>
                <a:srgbClr val="FF0000"/>
              </a:solidFill>
            </a:endParaRPr>
          </a:p>
          <a:p>
            <a:r>
              <a:rPr lang="en-US" sz="2800" dirty="0" smtClean="0"/>
              <a:t>A </a:t>
            </a:r>
            <a:r>
              <a:rPr lang="en-US" sz="2800" b="1" dirty="0" smtClean="0"/>
              <a:t>person claiming coverage </a:t>
            </a:r>
            <a:r>
              <a:rPr lang="en-US" sz="2800" dirty="0" smtClean="0"/>
              <a:t>under this policy must…</a:t>
            </a:r>
          </a:p>
          <a:p>
            <a:pPr lvl="1"/>
            <a:r>
              <a:rPr lang="en-US" dirty="0"/>
              <a:t>	</a:t>
            </a:r>
            <a:r>
              <a:rPr lang="en-US" dirty="0" smtClean="0"/>
              <a:t>1. cooperate with us in any matter concerning a claim or a lawsuit…</a:t>
            </a:r>
          </a:p>
          <a:p>
            <a:pPr lvl="1"/>
            <a:r>
              <a:rPr lang="en-US" dirty="0"/>
              <a:t>	</a:t>
            </a:r>
            <a:r>
              <a:rPr lang="en-US" dirty="0" smtClean="0"/>
              <a:t>3. allow us to take signed and recorded statements, including sworn statements under oath…</a:t>
            </a:r>
            <a:r>
              <a:rPr lang="en-US" dirty="0"/>
              <a:t>	</a:t>
            </a:r>
          </a:p>
        </p:txBody>
      </p:sp>
    </p:spTree>
    <p:extLst>
      <p:ext uri="{BB962C8B-B14F-4D97-AF65-F5344CB8AC3E}">
        <p14:creationId xmlns:p14="http://schemas.microsoft.com/office/powerpoint/2010/main" val="34348267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12869</TotalTime>
  <Words>2974</Words>
  <Application>Microsoft Office PowerPoint</Application>
  <PresentationFormat>On-screen Show (4:3)</PresentationFormat>
  <Paragraphs>334</Paragraphs>
  <Slides>47</Slides>
  <Notes>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EFFECTIVE EUOS – WHY  /  WHAT / WHO / HOW</vt:lpstr>
      <vt:lpstr>EXAMINATION UNDER OATH</vt:lpstr>
      <vt:lpstr>Claflin v. Commonwealth Ins. Co. of Massachusetts 110 U.S. 81 (1884)</vt:lpstr>
      <vt:lpstr>EXAMINATION UNDER OATH</vt:lpstr>
      <vt:lpstr>EXAMINATION UNDER OATH</vt:lpstr>
      <vt:lpstr>CONDITIONS Duties In Event of Loss or Damage </vt:lpstr>
      <vt:lpstr> CONDITIONS Duties in Event of Loss or Damage  </vt:lpstr>
      <vt:lpstr>CONDITIONS Duties In Event of Loss or Damage </vt:lpstr>
      <vt:lpstr>Krigsman v. Progressive Northern Insurance Co.,151 N.H. 643</vt:lpstr>
      <vt:lpstr>KRIGSMAN V. PROGRESSIVE NORTHERN INSURANCE CO.</vt:lpstr>
      <vt:lpstr>WHO/ HOW ?</vt:lpstr>
      <vt:lpstr>STATE FARM FIRE &amp; CASUALTY INS. CO. v. MICELE 164 Ill. App.3d 874 (1st Dist. 1987)</vt:lpstr>
      <vt:lpstr>SHELTER INS. CO. v. SPENCE 656 S.W.2d 36 (Tenn. App. 1983)</vt:lpstr>
      <vt:lpstr>MORALES v. PILGRIM INS. CO. 58 Mass. App. Ct. 722 (2003)</vt:lpstr>
      <vt:lpstr>ISSUES </vt:lpstr>
      <vt:lpstr>REASONABLENESS</vt:lpstr>
      <vt:lpstr>MORRIS v. ECONOMY FIRE AND CASUALTY CO., 848 N.E.2d 663 (IND. 2006)</vt:lpstr>
      <vt:lpstr>MORRIS v. ECONOMY FIRE</vt:lpstr>
      <vt:lpstr>EXCUSE</vt:lpstr>
      <vt:lpstr>METLIFE AUTO &amp; HOME v. CUNNINGHAM,  59 Mass. App. Ct. 583 (2003)</vt:lpstr>
      <vt:lpstr>METLIFE AUTO &amp; HOME  </vt:lpstr>
      <vt:lpstr>MELLO V. HINGHAM MUTUAL FIRE INS. CO, 421 Mass. 333 (1995)</vt:lpstr>
      <vt:lpstr>PREJUDICE</vt:lpstr>
      <vt:lpstr>BORJESON v. PILGRIM INS. CO. 20 Mass. L. Rptr. 368  (Superior Court 2005)</vt:lpstr>
      <vt:lpstr>TALLEY v. STATE FARM FIRE 223 F.3d 323 (6th Cir. 2000)</vt:lpstr>
      <vt:lpstr>MILES v. GREAT NORTHERN, 671 F.Supp. 2d 231 (D. Mass. 2009)</vt:lpstr>
      <vt:lpstr>MILES v. GREAT NORTHERN </vt:lpstr>
      <vt:lpstr>MILES v. GREAT NORTHERN </vt:lpstr>
      <vt:lpstr>MILES v. GREAT NORTHERN</vt:lpstr>
      <vt:lpstr>ZIZZO v. LIBERTY MUTUAL INS.CO.  728 N.Y.S. 2d 343 (2001)</vt:lpstr>
      <vt:lpstr>ARGENTO v. AETNA CASUALTY 584 N.Y.S.2d 607 (1992)</vt:lpstr>
      <vt:lpstr>COUNTRY MUTUAL INS. CO. v.  LIVORSI MARINE, 222 ILL.2d 303 (2006)</vt:lpstr>
      <vt:lpstr>CAMPBELL v. ALLSTATE INS. CO. 60 Cal.2d 303 (1963)</vt:lpstr>
      <vt:lpstr>PISER v. STATE FARM 405 Ill. App.3d 341 (1st Dist. 2010)</vt:lpstr>
      <vt:lpstr>PISER v. STATE FARM </vt:lpstr>
      <vt:lpstr>PISER v. STATE FARM</vt:lpstr>
      <vt:lpstr>CROWELL v. STATE FARM 259 Ill.App.3d 456 (5th Dist. 1994)</vt:lpstr>
      <vt:lpstr>CROWELL v. STATE FARM</vt:lpstr>
      <vt:lpstr>REMEDY</vt:lpstr>
      <vt:lpstr>PIRO v. PEKIN INS. CO., 162 Ill.App.3d 225 (5th Dist. 1987)</vt:lpstr>
      <vt:lpstr>AACHEN &amp; MUNICH FIRE INS. CO.  v. ARABIAN TOILET GOODS 10 ALA. APP. 395 (1914)</vt:lpstr>
      <vt:lpstr>PRINCE v. FARMERS INS. CO. 982 F.2D 529 (10th Cir. 1992)</vt:lpstr>
      <vt:lpstr>KOCLANAKIS v. MERRIMACK MUTUAL 709 F. Supp. 801 (N.D. Ill. 1988)</vt:lpstr>
      <vt:lpstr>HANOVER INS CO. v. CAPE COD CUSTOM, 72 Mass. App. Ct. 331 (2008)</vt:lpstr>
      <vt:lpstr>PISA v. UNDERWRITERS AT LLOYDS, 787 F. Supp. 283 (D. Rhode Island, 1992) </vt:lpstr>
      <vt:lpstr>MORE ABOUT THE “HOW”</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Set Aside</dc:title>
  <dc:creator>Donna Wrobel</dc:creator>
  <cp:lastModifiedBy>Edward J. Murphy</cp:lastModifiedBy>
  <cp:revision>682</cp:revision>
  <cp:lastPrinted>2015-10-19T18:11:59Z</cp:lastPrinted>
  <dcterms:created xsi:type="dcterms:W3CDTF">2002-07-26T19:24:18Z</dcterms:created>
  <dcterms:modified xsi:type="dcterms:W3CDTF">2015-10-20T17:45:50Z</dcterms:modified>
</cp:coreProperties>
</file>